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1" r:id="rId6"/>
    <p:sldId id="307" r:id="rId7"/>
    <p:sldId id="319" r:id="rId8"/>
    <p:sldId id="321" r:id="rId9"/>
    <p:sldId id="320" r:id="rId10"/>
    <p:sldId id="322" r:id="rId11"/>
    <p:sldId id="333" r:id="rId12"/>
    <p:sldId id="323" r:id="rId13"/>
    <p:sldId id="324" r:id="rId14"/>
    <p:sldId id="326" r:id="rId15"/>
    <p:sldId id="318" r:id="rId16"/>
    <p:sldId id="325" r:id="rId17"/>
    <p:sldId id="309" r:id="rId18"/>
    <p:sldId id="327" r:id="rId19"/>
    <p:sldId id="317" r:id="rId20"/>
    <p:sldId id="328" r:id="rId21"/>
    <p:sldId id="329" r:id="rId22"/>
    <p:sldId id="330" r:id="rId23"/>
    <p:sldId id="331" r:id="rId24"/>
    <p:sldId id="295" r:id="rId25"/>
    <p:sldId id="332"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227"/>
    <a:srgbClr val="85569C"/>
    <a:srgbClr val="FE0126"/>
    <a:srgbClr val="9745B4"/>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varScale="1">
        <p:scale>
          <a:sx n="60" d="100"/>
          <a:sy n="60" d="100"/>
        </p:scale>
        <p:origin x="146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BCCD2-E423-4BC0-9C95-257514B7AB71}" type="datetimeFigureOut">
              <a:rPr lang="cs-CZ" smtClean="0"/>
              <a:t>02.11.2022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93ED2-4C34-4529-8140-915C42612033}" type="slidenum">
              <a:rPr lang="cs-CZ" smtClean="0"/>
              <a:t>‹#›</a:t>
            </a:fld>
            <a:endParaRPr lang="cs-CZ"/>
          </a:p>
        </p:txBody>
      </p:sp>
    </p:spTree>
    <p:extLst>
      <p:ext uri="{BB962C8B-B14F-4D97-AF65-F5344CB8AC3E}">
        <p14:creationId xmlns:p14="http://schemas.microsoft.com/office/powerpoint/2010/main" val="270385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F193ED2-4C34-4529-8140-915C42612033}" type="slidenum">
              <a:rPr lang="cs-CZ" smtClean="0"/>
              <a:t>1</a:t>
            </a:fld>
            <a:endParaRPr lang="cs-CZ"/>
          </a:p>
        </p:txBody>
      </p:sp>
    </p:spTree>
    <p:extLst>
      <p:ext uri="{BB962C8B-B14F-4D97-AF65-F5344CB8AC3E}">
        <p14:creationId xmlns:p14="http://schemas.microsoft.com/office/powerpoint/2010/main" val="208045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Databases</a:t>
            </a:r>
            <a:r>
              <a:rPr lang="cs-CZ" dirty="0"/>
              <a:t> </a:t>
            </a:r>
            <a:r>
              <a:rPr lang="cs-CZ" dirty="0" err="1"/>
              <a:t>Scopus</a:t>
            </a:r>
            <a:r>
              <a:rPr lang="cs-CZ" dirty="0"/>
              <a:t> and </a:t>
            </a:r>
            <a:r>
              <a:rPr lang="cs-CZ" dirty="0" err="1"/>
              <a:t>WoS</a:t>
            </a:r>
            <a:r>
              <a:rPr lang="cs-CZ" dirty="0"/>
              <a:t>, set </a:t>
            </a:r>
            <a:r>
              <a:rPr lang="cs-CZ" dirty="0" err="1"/>
              <a:t>an</a:t>
            </a:r>
            <a:r>
              <a:rPr lang="cs-CZ" dirty="0"/>
              <a:t> </a:t>
            </a:r>
            <a:r>
              <a:rPr lang="cs-CZ" dirty="0" err="1"/>
              <a:t>assuption</a:t>
            </a:r>
            <a:r>
              <a:rPr lang="cs-CZ" dirty="0"/>
              <a:t> </a:t>
            </a:r>
            <a:r>
              <a:rPr lang="cs-CZ" dirty="0" err="1"/>
              <a:t>of</a:t>
            </a:r>
            <a:r>
              <a:rPr lang="cs-CZ" dirty="0"/>
              <a:t> </a:t>
            </a:r>
            <a:r>
              <a:rPr lang="cs-CZ" dirty="0" err="1"/>
              <a:t>at</a:t>
            </a:r>
            <a:r>
              <a:rPr lang="cs-CZ" dirty="0"/>
              <a:t> least 5 </a:t>
            </a:r>
            <a:r>
              <a:rPr lang="cs-CZ" dirty="0" err="1"/>
              <a:t>citations</a:t>
            </a:r>
            <a:r>
              <a:rPr lang="cs-CZ" dirty="0"/>
              <a:t>,</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07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More </a:t>
            </a:r>
            <a:r>
              <a:rPr lang="cs-CZ" dirty="0" err="1"/>
              <a:t>attention</a:t>
            </a:r>
            <a:r>
              <a:rPr lang="cs-CZ" dirty="0"/>
              <a:t> </a:t>
            </a:r>
            <a:r>
              <a:rPr lang="cs-CZ" dirty="0" err="1"/>
              <a:t>of</a:t>
            </a:r>
            <a:r>
              <a:rPr lang="cs-CZ" dirty="0"/>
              <a:t> </a:t>
            </a:r>
            <a:r>
              <a:rPr lang="cs-CZ" dirty="0" err="1"/>
              <a:t>this</a:t>
            </a:r>
            <a:r>
              <a:rPr lang="cs-CZ" dirty="0"/>
              <a:t> </a:t>
            </a:r>
            <a:r>
              <a:rPr lang="cs-CZ" dirty="0" err="1"/>
              <a:t>topic</a:t>
            </a:r>
            <a:r>
              <a:rPr lang="cs-CZ" dirty="0"/>
              <a:t> by last 3-4 </a:t>
            </a:r>
            <a:r>
              <a:rPr lang="cs-CZ" dirty="0" err="1"/>
              <a:t>years</a:t>
            </a:r>
            <a:r>
              <a:rPr lang="cs-CZ" dirty="0"/>
              <a:t>.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93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3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VOSviewer - co-</a:t>
            </a:r>
            <a:r>
              <a:rPr lang="cs-CZ" dirty="0" err="1"/>
              <a:t>occurrence</a:t>
            </a:r>
            <a:r>
              <a:rPr lang="cs-CZ" dirty="0"/>
              <a:t> - společný výskyt </a:t>
            </a:r>
            <a:r>
              <a:rPr lang="cs-CZ" dirty="0" err="1"/>
              <a:t>key</a:t>
            </a:r>
            <a:r>
              <a:rPr lang="cs-CZ" dirty="0"/>
              <a:t> </a:t>
            </a:r>
            <a:r>
              <a:rPr lang="cs-CZ" dirty="0" err="1"/>
              <a:t>words</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19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effectLst/>
                <a:latin typeface="Times New Roman" panose="02020603050405020304" pitchFamily="18" charset="0"/>
                <a:ea typeface="Calibri" panose="020F0502020204030204" pitchFamily="34" charset="0"/>
              </a:rPr>
              <a:t>I </a:t>
            </a:r>
            <a:r>
              <a:rPr lang="cs-CZ" sz="1200" dirty="0" err="1">
                <a:effectLst/>
                <a:latin typeface="Times New Roman" panose="02020603050405020304" pitchFamily="18" charset="0"/>
                <a:ea typeface="Calibri" panose="020F0502020204030204" pitchFamily="34" charset="0"/>
              </a:rPr>
              <a:t>put</a:t>
            </a:r>
            <a:r>
              <a:rPr lang="cs-CZ" sz="1200" dirty="0">
                <a:effectLst/>
                <a:latin typeface="Times New Roman" panose="02020603050405020304" pitchFamily="18" charset="0"/>
                <a:ea typeface="Calibri" panose="020F0502020204030204" pitchFamily="34" charset="0"/>
              </a:rPr>
              <a:t> minimum </a:t>
            </a:r>
            <a:r>
              <a:rPr lang="cs-CZ" sz="1200" dirty="0" err="1">
                <a:effectLst/>
                <a:latin typeface="Times New Roman" panose="02020603050405020304" pitchFamily="18" charset="0"/>
                <a:ea typeface="Calibri" panose="020F0502020204030204" pitchFamily="34" charset="0"/>
              </a:rPr>
              <a:t>of</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items</a:t>
            </a:r>
            <a:r>
              <a:rPr lang="cs-CZ" sz="1200" dirty="0">
                <a:effectLst/>
                <a:latin typeface="Times New Roman" panose="02020603050405020304" pitchFamily="18" charset="0"/>
                <a:ea typeface="Calibri" panose="020F0502020204030204" pitchFamily="34" charset="0"/>
              </a:rPr>
              <a:t> – </a:t>
            </a:r>
            <a:r>
              <a:rPr lang="cs-CZ" sz="1200" dirty="0" err="1">
                <a:effectLst/>
                <a:latin typeface="Times New Roman" panose="02020603050405020304" pitchFamily="18" charset="0"/>
                <a:ea typeface="Calibri" panose="020F0502020204030204" pitchFamily="34" charset="0"/>
              </a:rPr>
              <a:t>keywords</a:t>
            </a:r>
            <a:r>
              <a:rPr lang="cs-CZ" sz="1200" dirty="0">
                <a:effectLst/>
                <a:latin typeface="Times New Roman" panose="02020603050405020304" pitchFamily="18" charset="0"/>
                <a:ea typeface="Calibri" panose="020F0502020204030204" pitchFamily="34" charset="0"/>
              </a:rPr>
              <a:t> on 10, so </a:t>
            </a:r>
            <a:r>
              <a:rPr lang="cs-CZ" sz="1200" dirty="0" err="1">
                <a:effectLst/>
                <a:latin typeface="Times New Roman" panose="02020603050405020304" pitchFamily="18" charset="0"/>
                <a:ea typeface="Calibri" panose="020F0502020204030204" pitchFamily="34" charset="0"/>
              </a:rPr>
              <a:t>we</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have</a:t>
            </a:r>
            <a:r>
              <a:rPr lang="cs-CZ" sz="1200" dirty="0">
                <a:effectLst/>
                <a:latin typeface="Times New Roman" panose="02020603050405020304" pitchFamily="18" charset="0"/>
                <a:ea typeface="Calibri" panose="020F0502020204030204" pitchFamily="34" charset="0"/>
              </a:rPr>
              <a:t> 3 </a:t>
            </a:r>
            <a:r>
              <a:rPr lang="cs-CZ" sz="1200" dirty="0" err="1">
                <a:effectLst/>
                <a:latin typeface="Times New Roman" panose="02020603050405020304" pitchFamily="18" charset="0"/>
                <a:ea typeface="Calibri" panose="020F0502020204030204" pitchFamily="34" charset="0"/>
              </a:rPr>
              <a:t>bigger</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clusters</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with</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the</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same</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color</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There</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is</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bigger</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relation</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between</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keywords</a:t>
            </a:r>
            <a:r>
              <a:rPr lang="cs-CZ" sz="1200" dirty="0">
                <a:effectLst/>
                <a:latin typeface="Times New Roman" panose="02020603050405020304" pitchFamily="18" charset="0"/>
                <a:ea typeface="Calibri" panose="020F0502020204030204" pitchFamily="34" charset="0"/>
              </a:rPr>
              <a:t> in </a:t>
            </a:r>
            <a:r>
              <a:rPr lang="cs-CZ" sz="1200" dirty="0" err="1">
                <a:effectLst/>
                <a:latin typeface="Times New Roman" panose="02020603050405020304" pitchFamily="18" charset="0"/>
                <a:ea typeface="Calibri" panose="020F0502020204030204" pitchFamily="34" charset="0"/>
              </a:rPr>
              <a:t>specific</a:t>
            </a:r>
            <a:r>
              <a:rPr lang="cs-CZ" sz="1200" dirty="0">
                <a:effectLst/>
                <a:latin typeface="Times New Roman" panose="02020603050405020304" pitchFamily="18" charset="0"/>
                <a:ea typeface="Calibri" panose="020F0502020204030204" pitchFamily="34" charset="0"/>
              </a:rPr>
              <a:t> cluster. </a:t>
            </a:r>
            <a:r>
              <a:rPr lang="cs-CZ" sz="1200" dirty="0" err="1">
                <a:effectLst/>
                <a:latin typeface="Times New Roman" panose="02020603050405020304" pitchFamily="18" charset="0"/>
                <a:ea typeface="Calibri" panose="020F0502020204030204" pitchFamily="34" charset="0"/>
              </a:rPr>
              <a:t>You</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can</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see</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the</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main</a:t>
            </a:r>
            <a:r>
              <a:rPr lang="cs-CZ" sz="1200" dirty="0">
                <a:effectLst/>
                <a:latin typeface="Times New Roman" panose="02020603050405020304" pitchFamily="18" charset="0"/>
                <a:ea typeface="Calibri" panose="020F0502020204030204" pitchFamily="34" charset="0"/>
              </a:rPr>
              <a:t> area </a:t>
            </a:r>
            <a:r>
              <a:rPr lang="cs-CZ" sz="1200" dirty="0" err="1">
                <a:effectLst/>
                <a:latin typeface="Times New Roman" panose="02020603050405020304" pitchFamily="18" charset="0"/>
                <a:ea typeface="Calibri" panose="020F0502020204030204" pitchFamily="34" charset="0"/>
              </a:rPr>
              <a:t>of</a:t>
            </a:r>
            <a:r>
              <a:rPr lang="cs-CZ" sz="1200" dirty="0">
                <a:effectLst/>
                <a:latin typeface="Times New Roman" panose="02020603050405020304" pitchFamily="18" charset="0"/>
                <a:ea typeface="Calibri" panose="020F0502020204030204" pitchFamily="34" charset="0"/>
              </a:rPr>
              <a:t> </a:t>
            </a:r>
            <a:r>
              <a:rPr lang="cs-CZ" sz="1200" dirty="0" err="1">
                <a:effectLst/>
                <a:latin typeface="Times New Roman" panose="02020603050405020304" pitchFamily="18" charset="0"/>
                <a:ea typeface="Calibri" panose="020F0502020204030204" pitchFamily="34" charset="0"/>
              </a:rPr>
              <a:t>interest</a:t>
            </a:r>
            <a:r>
              <a:rPr lang="cs-CZ" sz="1200" dirty="0">
                <a:effectLst/>
                <a:latin typeface="Times New Roman" panose="02020603050405020304" pitchFamily="18" charset="0"/>
                <a:ea typeface="Calibri" panose="020F0502020204030204" pitchFamily="34" charset="0"/>
              </a:rPr>
              <a:t> by </a:t>
            </a:r>
            <a:r>
              <a:rPr lang="cs-CZ" sz="1200" dirty="0" err="1">
                <a:effectLst/>
                <a:latin typeface="Times New Roman" panose="02020603050405020304" pitchFamily="18" charset="0"/>
                <a:ea typeface="Calibri" panose="020F0502020204030204" pitchFamily="34" charset="0"/>
              </a:rPr>
              <a:t>lean</a:t>
            </a:r>
            <a:r>
              <a:rPr lang="cs-CZ" sz="1200" dirty="0">
                <a:effectLst/>
                <a:latin typeface="Times New Roman" panose="02020603050405020304" pitchFamily="18" charset="0"/>
                <a:ea typeface="Calibri" panose="020F0502020204030204" pitchFamily="34" charset="0"/>
              </a:rPr>
              <a:t> startup </a:t>
            </a:r>
            <a:r>
              <a:rPr lang="cs-CZ" sz="1200" dirty="0" err="1">
                <a:effectLst/>
                <a:latin typeface="Times New Roman" panose="02020603050405020304" pitchFamily="18" charset="0"/>
                <a:ea typeface="Calibri" panose="020F0502020204030204" pitchFamily="34" charset="0"/>
              </a:rPr>
              <a:t>approach</a:t>
            </a:r>
            <a:r>
              <a:rPr lang="cs-CZ" sz="1200" dirty="0">
                <a:effectLst/>
                <a:latin typeface="Times New Roman" panose="02020603050405020304" pitchFamily="18" charset="0"/>
                <a:ea typeface="Calibri" panose="020F0502020204030204" pitchFamily="34" charset="0"/>
              </a:rPr>
              <a:t> in </a:t>
            </a:r>
            <a:r>
              <a:rPr lang="cs-CZ" sz="1200" dirty="0" err="1">
                <a:effectLst/>
                <a:latin typeface="Times New Roman" panose="02020603050405020304" pitchFamily="18" charset="0"/>
                <a:ea typeface="Calibri" panose="020F0502020204030204" pitchFamily="34" charset="0"/>
              </a:rPr>
              <a:t>scietific</a:t>
            </a:r>
            <a:r>
              <a:rPr lang="cs-CZ" sz="1200" dirty="0">
                <a:effectLst/>
                <a:latin typeface="Times New Roman" panose="02020603050405020304" pitchFamily="18" charset="0"/>
                <a:ea typeface="Calibri" panose="020F0502020204030204" pitchFamily="34" charset="0"/>
              </a:rPr>
              <a:t> area.</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75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VOSviewer - co-</a:t>
            </a:r>
            <a:r>
              <a:rPr lang="cs-CZ" dirty="0" err="1"/>
              <a:t>occurrence</a:t>
            </a:r>
            <a:r>
              <a:rPr lang="cs-CZ" dirty="0"/>
              <a:t> - společný výskyt </a:t>
            </a:r>
            <a:r>
              <a:rPr lang="cs-CZ" dirty="0" err="1"/>
              <a:t>key</a:t>
            </a:r>
            <a:r>
              <a:rPr lang="cs-CZ" dirty="0"/>
              <a:t> </a:t>
            </a:r>
            <a:r>
              <a:rPr lang="cs-CZ" dirty="0" err="1"/>
              <a:t>words</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547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One</a:t>
            </a:r>
            <a:r>
              <a:rPr lang="cs-CZ" dirty="0"/>
              <a:t> </a:t>
            </a:r>
            <a:r>
              <a:rPr lang="cs-CZ" dirty="0" err="1"/>
              <a:t>of</a:t>
            </a:r>
            <a:r>
              <a:rPr lang="cs-CZ" dirty="0"/>
              <a:t> </a:t>
            </a:r>
            <a:r>
              <a:rPr lang="cs-CZ" dirty="0" err="1"/>
              <a:t>the</a:t>
            </a:r>
            <a:r>
              <a:rPr lang="cs-CZ" dirty="0"/>
              <a:t> most </a:t>
            </a:r>
            <a:r>
              <a:rPr lang="cs-CZ" dirty="0" err="1"/>
              <a:t>interesting</a:t>
            </a:r>
            <a:r>
              <a:rPr lang="cs-CZ" dirty="0"/>
              <a:t> </a:t>
            </a:r>
            <a:r>
              <a:rPr lang="cs-CZ" dirty="0" err="1"/>
              <a:t>result</a:t>
            </a:r>
            <a:r>
              <a:rPr lang="cs-CZ" dirty="0"/>
              <a:t> </a:t>
            </a:r>
            <a:r>
              <a:rPr lang="cs-CZ" dirty="0" err="1"/>
              <a:t>is</a:t>
            </a:r>
            <a:r>
              <a:rPr lang="cs-CZ" dirty="0"/>
              <a:t> </a:t>
            </a:r>
            <a:r>
              <a:rPr lang="cs-CZ" dirty="0" err="1"/>
              <a:t>you</a:t>
            </a:r>
            <a:r>
              <a:rPr lang="cs-CZ" dirty="0"/>
              <a:t> </a:t>
            </a:r>
            <a:r>
              <a:rPr lang="cs-CZ" dirty="0" err="1"/>
              <a:t>havent</a:t>
            </a:r>
            <a:r>
              <a:rPr lang="cs-CZ" dirty="0"/>
              <a:t> any solid </a:t>
            </a:r>
            <a:r>
              <a:rPr lang="cs-CZ" dirty="0" err="1"/>
              <a:t>knowledge</a:t>
            </a:r>
            <a:r>
              <a:rPr lang="cs-CZ" dirty="0"/>
              <a:t> base, </a:t>
            </a:r>
            <a:r>
              <a:rPr lang="cs-CZ" dirty="0" err="1"/>
              <a:t>why</a:t>
            </a:r>
            <a:r>
              <a:rPr lang="cs-CZ" dirty="0"/>
              <a:t> </a:t>
            </a:r>
            <a:r>
              <a:rPr lang="cs-CZ" dirty="0" err="1"/>
              <a:t>does</a:t>
            </a:r>
            <a:r>
              <a:rPr lang="cs-CZ" dirty="0"/>
              <a:t> </a:t>
            </a:r>
            <a:r>
              <a:rPr lang="cs-CZ" dirty="0" err="1"/>
              <a:t>it</a:t>
            </a:r>
            <a:r>
              <a:rPr lang="cs-CZ" dirty="0"/>
              <a:t> </a:t>
            </a:r>
            <a:r>
              <a:rPr lang="cs-CZ" dirty="0" err="1"/>
              <a:t>working</a:t>
            </a:r>
            <a:r>
              <a:rPr lang="cs-CZ" dirty="0"/>
              <a:t> </a:t>
            </a:r>
            <a:r>
              <a:rPr lang="cs-CZ" dirty="0" err="1"/>
              <a:t>etc</a:t>
            </a:r>
            <a:r>
              <a:rPr lang="cs-CZ" dirty="0"/>
              <a:t>. </a:t>
            </a:r>
            <a:r>
              <a:rPr lang="cs-CZ" dirty="0" err="1"/>
              <a:t>Some</a:t>
            </a:r>
            <a:r>
              <a:rPr lang="cs-CZ" dirty="0"/>
              <a:t> </a:t>
            </a:r>
            <a:r>
              <a:rPr lang="cs-CZ" dirty="0" err="1"/>
              <a:t>of</a:t>
            </a:r>
            <a:r>
              <a:rPr lang="cs-CZ" dirty="0"/>
              <a:t> </a:t>
            </a:r>
            <a:r>
              <a:rPr lang="cs-CZ" dirty="0" err="1"/>
              <a:t>the</a:t>
            </a:r>
            <a:r>
              <a:rPr lang="cs-CZ" dirty="0"/>
              <a:t> </a:t>
            </a:r>
            <a:r>
              <a:rPr lang="cs-CZ" dirty="0" err="1"/>
              <a:t>authors</a:t>
            </a:r>
            <a:r>
              <a:rPr lang="cs-CZ" dirty="0"/>
              <a:t> </a:t>
            </a:r>
            <a:r>
              <a:rPr lang="cs-CZ" dirty="0" err="1"/>
              <a:t>said</a:t>
            </a:r>
            <a:r>
              <a:rPr lang="cs-CZ" dirty="0"/>
              <a:t>, </a:t>
            </a:r>
            <a:r>
              <a:rPr lang="cs-CZ" dirty="0" err="1"/>
              <a:t>is</a:t>
            </a:r>
            <a:r>
              <a:rPr lang="cs-CZ" dirty="0"/>
              <a:t> </a:t>
            </a:r>
            <a:r>
              <a:rPr lang="cs-CZ" dirty="0" err="1"/>
              <a:t>better</a:t>
            </a:r>
            <a:r>
              <a:rPr lang="cs-CZ" dirty="0"/>
              <a:t> use </a:t>
            </a:r>
            <a:r>
              <a:rPr lang="cs-CZ" dirty="0" err="1"/>
              <a:t>some</a:t>
            </a:r>
            <a:r>
              <a:rPr lang="cs-CZ" dirty="0"/>
              <a:t> </a:t>
            </a:r>
            <a:r>
              <a:rPr lang="cs-CZ" dirty="0" err="1"/>
              <a:t>of</a:t>
            </a:r>
            <a:r>
              <a:rPr lang="cs-CZ" dirty="0"/>
              <a:t> </a:t>
            </a:r>
            <a:r>
              <a:rPr lang="cs-CZ" dirty="0" err="1"/>
              <a:t>methods</a:t>
            </a:r>
            <a:r>
              <a:rPr lang="cs-CZ" dirty="0"/>
              <a:t>, </a:t>
            </a:r>
            <a:r>
              <a:rPr lang="cs-CZ" dirty="0" err="1"/>
              <a:t>which</a:t>
            </a:r>
            <a:r>
              <a:rPr lang="cs-CZ" dirty="0"/>
              <a:t> has </a:t>
            </a:r>
            <a:r>
              <a:rPr lang="cs-CZ" dirty="0" err="1"/>
              <a:t>stronger</a:t>
            </a:r>
            <a:r>
              <a:rPr lang="cs-CZ" dirty="0"/>
              <a:t> </a:t>
            </a:r>
            <a:r>
              <a:rPr lang="cs-CZ" dirty="0" err="1"/>
              <a:t>foundatitons</a:t>
            </a:r>
            <a:r>
              <a:rPr lang="cs-CZ" dirty="0"/>
              <a:t>.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94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Shepherd</a:t>
            </a:r>
            <a:r>
              <a:rPr lang="cs-CZ" dirty="0"/>
              <a:t> and Gruber </a:t>
            </a:r>
            <a:r>
              <a:rPr lang="cs-CZ" dirty="0" err="1"/>
              <a:t>covered</a:t>
            </a:r>
            <a:r>
              <a:rPr lang="cs-CZ" dirty="0"/>
              <a:t> </a:t>
            </a:r>
            <a:r>
              <a:rPr lang="cs-CZ" dirty="0" err="1"/>
              <a:t>lean</a:t>
            </a:r>
            <a:r>
              <a:rPr lang="cs-CZ" dirty="0"/>
              <a:t> start up </a:t>
            </a:r>
            <a:r>
              <a:rPr lang="cs-CZ" dirty="0" err="1"/>
              <a:t>method</a:t>
            </a:r>
            <a:r>
              <a:rPr lang="cs-CZ" dirty="0"/>
              <a:t> in </a:t>
            </a:r>
            <a:r>
              <a:rPr lang="cs-CZ" dirty="0" err="1"/>
              <a:t>one</a:t>
            </a:r>
            <a:r>
              <a:rPr lang="cs-CZ" dirty="0"/>
              <a:t> </a:t>
            </a:r>
            <a:r>
              <a:rPr lang="cs-CZ" dirty="0" err="1"/>
              <a:t>bigger</a:t>
            </a:r>
            <a:r>
              <a:rPr lang="cs-CZ" dirty="0"/>
              <a:t> model </a:t>
            </a:r>
            <a:r>
              <a:rPr lang="cs-CZ" dirty="0" err="1"/>
              <a:t>focus</a:t>
            </a:r>
            <a:r>
              <a:rPr lang="cs-CZ" dirty="0"/>
              <a:t> on </a:t>
            </a:r>
            <a:r>
              <a:rPr lang="cs-CZ" dirty="0" err="1"/>
              <a:t>that</a:t>
            </a:r>
            <a:r>
              <a:rPr lang="cs-CZ" dirty="0"/>
              <a:t>. </a:t>
            </a:r>
            <a:r>
              <a:rPr lang="cs-CZ" dirty="0" err="1"/>
              <a:t>There</a:t>
            </a:r>
            <a:r>
              <a:rPr lang="cs-CZ" dirty="0"/>
              <a:t> </a:t>
            </a:r>
            <a:r>
              <a:rPr lang="cs-CZ" dirty="0" err="1"/>
              <a:t>is</a:t>
            </a:r>
            <a:r>
              <a:rPr lang="cs-CZ" dirty="0"/>
              <a:t> 5 </a:t>
            </a:r>
            <a:r>
              <a:rPr lang="cs-CZ" dirty="0" err="1"/>
              <a:t>building</a:t>
            </a:r>
            <a:r>
              <a:rPr lang="cs-CZ" dirty="0"/>
              <a:t> </a:t>
            </a:r>
            <a:r>
              <a:rPr lang="cs-CZ" dirty="0" err="1"/>
              <a:t>blocks</a:t>
            </a:r>
            <a:r>
              <a:rPr lang="cs-CZ" dirty="0"/>
              <a:t>, </a:t>
            </a:r>
            <a:r>
              <a:rPr lang="cs-CZ" dirty="0" err="1"/>
              <a:t>which</a:t>
            </a:r>
            <a:r>
              <a:rPr lang="cs-CZ" dirty="0"/>
              <a:t> </a:t>
            </a:r>
            <a:r>
              <a:rPr lang="cs-CZ" dirty="0" err="1"/>
              <a:t>represant</a:t>
            </a:r>
            <a:r>
              <a:rPr lang="cs-CZ" dirty="0"/>
              <a:t> </a:t>
            </a:r>
            <a:r>
              <a:rPr lang="cs-CZ" dirty="0" err="1"/>
              <a:t>lean</a:t>
            </a:r>
            <a:r>
              <a:rPr lang="cs-CZ" dirty="0"/>
              <a:t> startup </a:t>
            </a:r>
            <a:r>
              <a:rPr lang="cs-CZ" dirty="0" err="1"/>
              <a:t>methodwith</a:t>
            </a:r>
            <a:r>
              <a:rPr lang="cs-CZ" dirty="0"/>
              <a:t> </a:t>
            </a:r>
            <a:r>
              <a:rPr lang="cs-CZ" dirty="0" err="1"/>
              <a:t>other</a:t>
            </a:r>
            <a:r>
              <a:rPr lang="cs-CZ" dirty="0"/>
              <a:t> </a:t>
            </a:r>
            <a:r>
              <a:rPr lang="cs-CZ" dirty="0" err="1"/>
              <a:t>factors</a:t>
            </a:r>
            <a:r>
              <a:rPr lang="cs-CZ" dirty="0"/>
              <a:t> </a:t>
            </a:r>
            <a:r>
              <a:rPr lang="cs-CZ" dirty="0" err="1"/>
              <a:t>which</a:t>
            </a:r>
            <a:r>
              <a:rPr lang="cs-CZ" dirty="0"/>
              <a:t> are </a:t>
            </a:r>
            <a:r>
              <a:rPr lang="cs-CZ" dirty="0" err="1"/>
              <a:t>interested</a:t>
            </a:r>
            <a:r>
              <a:rPr lang="cs-CZ" dirty="0"/>
              <a:t> in. It </a:t>
            </a:r>
            <a:r>
              <a:rPr lang="cs-CZ" dirty="0" err="1"/>
              <a:t>can</a:t>
            </a:r>
            <a:r>
              <a:rPr lang="cs-CZ" dirty="0"/>
              <a:t> </a:t>
            </a:r>
            <a:r>
              <a:rPr lang="cs-CZ" dirty="0" err="1"/>
              <a:t>be</a:t>
            </a:r>
            <a:r>
              <a:rPr lang="cs-CZ" dirty="0"/>
              <a:t> </a:t>
            </a:r>
            <a:r>
              <a:rPr lang="cs-CZ" dirty="0" err="1"/>
              <a:t>used</a:t>
            </a:r>
            <a:r>
              <a:rPr lang="cs-CZ" dirty="0"/>
              <a:t> in </a:t>
            </a:r>
            <a:r>
              <a:rPr lang="cs-CZ" dirty="0" err="1"/>
              <a:t>next</a:t>
            </a:r>
            <a:r>
              <a:rPr lang="cs-CZ" dirty="0"/>
              <a:t> </a:t>
            </a:r>
            <a:r>
              <a:rPr lang="cs-CZ" dirty="0" err="1"/>
              <a:t>research</a:t>
            </a:r>
            <a:r>
              <a:rPr lang="cs-CZ" dirty="0"/>
              <a:t>.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37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800" dirty="0">
                <a:effectLst/>
                <a:latin typeface="Times New Roman" panose="02020603050405020304" pitchFamily="18" charset="0"/>
                <a:ea typeface="Calibri" panose="020F0502020204030204" pitchFamily="34" charset="0"/>
              </a:rPr>
              <a:t>Dennehy et al. (2019) add that MVPs can be misunderstood by management and development teams, where the MVP is seen as a product to be delivered, not as a vehicle for learning. Also, in order to capture opportunities, sales and marketing capabilities need to be developed within the business to bring MVPs to market. The organizational culture must be open to high speed learning and responsive to the information learned.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26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14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 </a:t>
            </a:r>
            <a:r>
              <a:rPr lang="cs-CZ" dirty="0" err="1"/>
              <a:t>was</a:t>
            </a:r>
            <a:r>
              <a:rPr lang="cs-CZ" dirty="0"/>
              <a:t> a </a:t>
            </a:r>
            <a:r>
              <a:rPr lang="cs-CZ" dirty="0" err="1"/>
              <a:t>proposer</a:t>
            </a:r>
            <a:r>
              <a:rPr lang="cs-CZ" dirty="0"/>
              <a:t> and </a:t>
            </a:r>
            <a:r>
              <a:rPr lang="cs-CZ" dirty="0" err="1"/>
              <a:t>main</a:t>
            </a:r>
            <a:r>
              <a:rPr lang="cs-CZ" dirty="0"/>
              <a:t> </a:t>
            </a:r>
            <a:r>
              <a:rPr lang="cs-CZ" dirty="0" err="1"/>
              <a:t>researcher</a:t>
            </a:r>
            <a:r>
              <a:rPr lang="cs-CZ" dirty="0"/>
              <a:t> </a:t>
            </a:r>
            <a:r>
              <a:rPr lang="cs-CZ" dirty="0" err="1"/>
              <a:t>of</a:t>
            </a:r>
            <a:r>
              <a:rPr lang="cs-CZ" dirty="0"/>
              <a:t> junior </a:t>
            </a:r>
            <a:r>
              <a:rPr lang="cs-CZ" dirty="0" err="1"/>
              <a:t>specific</a:t>
            </a:r>
            <a:r>
              <a:rPr lang="cs-CZ" dirty="0"/>
              <a:t> </a:t>
            </a:r>
            <a:r>
              <a:rPr lang="cs-CZ" dirty="0" err="1"/>
              <a:t>project</a:t>
            </a:r>
            <a:r>
              <a:rPr lang="cs-CZ" dirty="0"/>
              <a:t>….</a:t>
            </a:r>
          </a:p>
        </p:txBody>
      </p:sp>
      <p:sp>
        <p:nvSpPr>
          <p:cNvPr id="4" name="Zástupný symbol pro číslo snímku 3"/>
          <p:cNvSpPr>
            <a:spLocks noGrp="1"/>
          </p:cNvSpPr>
          <p:nvPr>
            <p:ph type="sldNum" sz="quarter" idx="5"/>
          </p:nvPr>
        </p:nvSpPr>
        <p:spPr/>
        <p:txBody>
          <a:bodyPr/>
          <a:lstStyle/>
          <a:p>
            <a:fld id="{EF193ED2-4C34-4529-8140-915C42612033}" type="slidenum">
              <a:rPr lang="cs-CZ" smtClean="0"/>
              <a:t>2</a:t>
            </a:fld>
            <a:endParaRPr lang="cs-CZ"/>
          </a:p>
        </p:txBody>
      </p:sp>
    </p:spTree>
    <p:extLst>
      <p:ext uri="{BB962C8B-B14F-4D97-AF65-F5344CB8AC3E}">
        <p14:creationId xmlns:p14="http://schemas.microsoft.com/office/powerpoint/2010/main" val="1714503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901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F193ED2-4C34-4529-8140-915C42612033}" type="slidenum">
              <a:rPr lang="cs-CZ" smtClean="0"/>
              <a:t>21</a:t>
            </a:fld>
            <a:endParaRPr lang="cs-CZ"/>
          </a:p>
        </p:txBody>
      </p:sp>
    </p:spTree>
    <p:extLst>
      <p:ext uri="{BB962C8B-B14F-4D97-AF65-F5344CB8AC3E}">
        <p14:creationId xmlns:p14="http://schemas.microsoft.com/office/powerpoint/2010/main" val="1154265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77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32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48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My </a:t>
            </a:r>
            <a:r>
              <a:rPr lang="cs-CZ" dirty="0" err="1"/>
              <a:t>friend</a:t>
            </a:r>
            <a:r>
              <a:rPr lang="cs-CZ" dirty="0"/>
              <a:t>, Roman Maštalíř, </a:t>
            </a:r>
            <a:r>
              <a:rPr lang="cs-CZ" dirty="0" err="1"/>
              <a:t>is</a:t>
            </a:r>
            <a:r>
              <a:rPr lang="cs-CZ" dirty="0"/>
              <a:t> CEO </a:t>
            </a:r>
            <a:r>
              <a:rPr lang="cs-CZ" dirty="0" err="1"/>
              <a:t>of</a:t>
            </a:r>
            <a:r>
              <a:rPr lang="cs-CZ" dirty="0"/>
              <a:t> startup </a:t>
            </a:r>
            <a:r>
              <a:rPr lang="cs-CZ" dirty="0" err="1"/>
              <a:t>called</a:t>
            </a:r>
            <a:r>
              <a:rPr lang="cs-CZ" dirty="0"/>
              <a:t> </a:t>
            </a:r>
            <a:r>
              <a:rPr lang="cs-CZ" dirty="0" err="1"/>
              <a:t>Eventee</a:t>
            </a:r>
            <a:r>
              <a:rPr lang="cs-CZ" dirty="0"/>
              <a:t>. On </a:t>
            </a:r>
            <a:r>
              <a:rPr lang="cs-CZ" dirty="0" err="1"/>
              <a:t>the</a:t>
            </a:r>
            <a:r>
              <a:rPr lang="cs-CZ" dirty="0"/>
              <a:t> </a:t>
            </a:r>
            <a:r>
              <a:rPr lang="cs-CZ" dirty="0" err="1"/>
              <a:t>begin</a:t>
            </a:r>
            <a:r>
              <a:rPr lang="cs-CZ" dirty="0"/>
              <a:t> </a:t>
            </a:r>
            <a:r>
              <a:rPr lang="cs-CZ" dirty="0" err="1"/>
              <a:t>of</a:t>
            </a:r>
            <a:r>
              <a:rPr lang="cs-CZ" dirty="0"/>
              <a:t> startup, he had </a:t>
            </a:r>
            <a:r>
              <a:rPr lang="cs-CZ" dirty="0" err="1"/>
              <a:t>opportunity</a:t>
            </a:r>
            <a:r>
              <a:rPr lang="cs-CZ" dirty="0"/>
              <a:t> </a:t>
            </a:r>
            <a:r>
              <a:rPr lang="cs-CZ" dirty="0" err="1"/>
              <a:t>be</a:t>
            </a:r>
            <a:r>
              <a:rPr lang="cs-CZ" dirty="0"/>
              <a:t> in </a:t>
            </a:r>
            <a:r>
              <a:rPr lang="cs-CZ" dirty="0" err="1"/>
              <a:t>famous</a:t>
            </a:r>
            <a:r>
              <a:rPr lang="cs-CZ" dirty="0"/>
              <a:t> </a:t>
            </a:r>
            <a:r>
              <a:rPr lang="cs-CZ" dirty="0" err="1"/>
              <a:t>accelrator</a:t>
            </a:r>
            <a:r>
              <a:rPr lang="cs-CZ" dirty="0"/>
              <a:t> in USA by CzechInvest. He </a:t>
            </a:r>
            <a:r>
              <a:rPr lang="cs-CZ" dirty="0" err="1"/>
              <a:t>said</a:t>
            </a:r>
            <a:r>
              <a:rPr lang="cs-CZ" dirty="0"/>
              <a:t>, </a:t>
            </a:r>
            <a:r>
              <a:rPr lang="cs-CZ" dirty="0" err="1"/>
              <a:t>the</a:t>
            </a:r>
            <a:r>
              <a:rPr lang="cs-CZ" dirty="0"/>
              <a:t> </a:t>
            </a:r>
            <a:r>
              <a:rPr lang="cs-CZ" dirty="0" err="1"/>
              <a:t>result</a:t>
            </a:r>
            <a:r>
              <a:rPr lang="cs-CZ" dirty="0"/>
              <a:t> </a:t>
            </a:r>
            <a:r>
              <a:rPr lang="cs-CZ" dirty="0" err="1"/>
              <a:t>of</a:t>
            </a:r>
            <a:r>
              <a:rPr lang="cs-CZ" dirty="0"/>
              <a:t> </a:t>
            </a:r>
            <a:r>
              <a:rPr lang="cs-CZ" dirty="0" err="1"/>
              <a:t>lifecycle</a:t>
            </a:r>
            <a:r>
              <a:rPr lang="cs-CZ" dirty="0"/>
              <a:t> </a:t>
            </a:r>
            <a:r>
              <a:rPr lang="cs-CZ" dirty="0" err="1"/>
              <a:t>is</a:t>
            </a:r>
            <a:r>
              <a:rPr lang="cs-CZ" dirty="0"/>
              <a:t> </a:t>
            </a:r>
            <a:r>
              <a:rPr lang="cs-CZ" dirty="0" err="1"/>
              <a:t>the</a:t>
            </a:r>
            <a:r>
              <a:rPr lang="cs-CZ" dirty="0"/>
              <a:t> </a:t>
            </a:r>
            <a:r>
              <a:rPr lang="cs-CZ" dirty="0" err="1"/>
              <a:t>best</a:t>
            </a:r>
            <a:r>
              <a:rPr lang="cs-CZ" dirty="0"/>
              <a:t> he </a:t>
            </a:r>
            <a:r>
              <a:rPr lang="cs-CZ" dirty="0" err="1"/>
              <a:t>ever</a:t>
            </a:r>
            <a:r>
              <a:rPr lang="cs-CZ" dirty="0"/>
              <a:t> </a:t>
            </a:r>
            <a:r>
              <a:rPr lang="cs-CZ" dirty="0" err="1"/>
              <a:t>seen</a:t>
            </a:r>
            <a:r>
              <a:rPr lang="cs-CZ" dirty="0"/>
              <a:t>, </a:t>
            </a:r>
            <a:r>
              <a:rPr lang="cs-CZ" dirty="0" err="1"/>
              <a:t>the</a:t>
            </a:r>
            <a:r>
              <a:rPr lang="cs-CZ" dirty="0"/>
              <a:t> </a:t>
            </a:r>
            <a:r>
              <a:rPr lang="cs-CZ" dirty="0" err="1"/>
              <a:t>same</a:t>
            </a:r>
            <a:r>
              <a:rPr lang="cs-CZ" dirty="0"/>
              <a:t> </a:t>
            </a:r>
            <a:r>
              <a:rPr lang="cs-CZ" dirty="0" err="1"/>
              <a:t>result</a:t>
            </a:r>
            <a:r>
              <a:rPr lang="cs-CZ" dirty="0"/>
              <a:t> </a:t>
            </a:r>
            <a:r>
              <a:rPr lang="cs-CZ" dirty="0" err="1"/>
              <a:t>was</a:t>
            </a:r>
            <a:r>
              <a:rPr lang="cs-CZ" dirty="0"/>
              <a:t> by </a:t>
            </a:r>
            <a:r>
              <a:rPr lang="cs-CZ" dirty="0" err="1"/>
              <a:t>some</a:t>
            </a:r>
            <a:r>
              <a:rPr lang="cs-CZ" dirty="0"/>
              <a:t> </a:t>
            </a:r>
            <a:r>
              <a:rPr lang="cs-CZ" dirty="0" err="1"/>
              <a:t>of</a:t>
            </a:r>
            <a:r>
              <a:rPr lang="cs-CZ" dirty="0"/>
              <a:t> </a:t>
            </a:r>
            <a:r>
              <a:rPr lang="cs-CZ" dirty="0" err="1"/>
              <a:t>CEOs</a:t>
            </a:r>
            <a:r>
              <a:rPr lang="cs-CZ" dirty="0"/>
              <a:t> </a:t>
            </a:r>
            <a:r>
              <a:rPr lang="cs-CZ" dirty="0" err="1"/>
              <a:t>after</a:t>
            </a:r>
            <a:r>
              <a:rPr lang="cs-CZ" dirty="0"/>
              <a:t> </a:t>
            </a:r>
            <a:r>
              <a:rPr lang="cs-CZ" dirty="0" err="1"/>
              <a:t>research</a:t>
            </a:r>
            <a:r>
              <a:rPr lang="cs-CZ" dirty="0"/>
              <a:t>.</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81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Empirical</a:t>
            </a:r>
            <a:r>
              <a:rPr lang="cs-CZ" dirty="0"/>
              <a:t> </a:t>
            </a:r>
            <a:r>
              <a:rPr lang="cs-CZ" dirty="0" err="1"/>
              <a:t>based</a:t>
            </a:r>
            <a:r>
              <a:rPr lang="cs-CZ" dirty="0"/>
              <a:t> framework </a:t>
            </a:r>
            <a:r>
              <a:rPr lang="cs-CZ" dirty="0" err="1"/>
              <a:t>based</a:t>
            </a:r>
            <a:r>
              <a:rPr lang="cs-CZ" dirty="0"/>
              <a:t> on </a:t>
            </a:r>
            <a:r>
              <a:rPr lang="cs-CZ" dirty="0" err="1"/>
              <a:t>quantitative</a:t>
            </a:r>
            <a:r>
              <a:rPr lang="cs-CZ" dirty="0"/>
              <a:t> and </a:t>
            </a:r>
            <a:r>
              <a:rPr lang="cs-CZ" dirty="0" err="1"/>
              <a:t>qualititave</a:t>
            </a:r>
            <a:r>
              <a:rPr lang="cs-CZ" dirty="0"/>
              <a:t> </a:t>
            </a:r>
            <a:r>
              <a:rPr lang="cs-CZ" dirty="0" err="1"/>
              <a:t>research</a:t>
            </a:r>
            <a:r>
              <a:rPr lang="cs-CZ" dirty="0"/>
              <a:t> (</a:t>
            </a:r>
            <a:r>
              <a:rPr lang="cs-CZ" dirty="0" err="1"/>
              <a:t>structured</a:t>
            </a:r>
            <a:r>
              <a:rPr lang="cs-CZ" dirty="0"/>
              <a:t> </a:t>
            </a:r>
            <a:r>
              <a:rPr lang="cs-CZ" dirty="0" err="1"/>
              <a:t>interviews</a:t>
            </a:r>
            <a:r>
              <a:rPr lang="cs-CZ" dirty="0"/>
              <a:t>), </a:t>
            </a:r>
            <a:r>
              <a:rPr lang="cs-CZ" dirty="0" err="1"/>
              <a:t>we</a:t>
            </a:r>
            <a:r>
              <a:rPr lang="cs-CZ" dirty="0"/>
              <a:t> </a:t>
            </a:r>
            <a:r>
              <a:rPr lang="cs-CZ" dirty="0" err="1"/>
              <a:t>want</a:t>
            </a:r>
            <a:r>
              <a:rPr lang="cs-CZ" dirty="0"/>
              <a:t> to </a:t>
            </a:r>
            <a:r>
              <a:rPr lang="cs-CZ" dirty="0" err="1"/>
              <a:t>validate</a:t>
            </a:r>
            <a:r>
              <a:rPr lang="cs-CZ" dirty="0"/>
              <a:t> </a:t>
            </a:r>
            <a:r>
              <a:rPr lang="cs-CZ" dirty="0" err="1"/>
              <a:t>some</a:t>
            </a:r>
            <a:r>
              <a:rPr lang="cs-CZ" dirty="0"/>
              <a:t> </a:t>
            </a:r>
            <a:r>
              <a:rPr lang="cs-CZ" dirty="0" err="1"/>
              <a:t>parts</a:t>
            </a:r>
            <a:r>
              <a:rPr lang="cs-CZ" dirty="0"/>
              <a:t> </a:t>
            </a:r>
            <a:r>
              <a:rPr lang="cs-CZ" dirty="0" err="1"/>
              <a:t>of</a:t>
            </a:r>
            <a:r>
              <a:rPr lang="cs-CZ" dirty="0"/>
              <a:t> </a:t>
            </a:r>
            <a:r>
              <a:rPr lang="cs-CZ" dirty="0" err="1"/>
              <a:t>our</a:t>
            </a:r>
            <a:r>
              <a:rPr lang="cs-CZ" dirty="0"/>
              <a:t> </a:t>
            </a:r>
            <a:r>
              <a:rPr lang="cs-CZ" dirty="0" err="1"/>
              <a:t>empirical</a:t>
            </a:r>
            <a:r>
              <a:rPr lang="cs-CZ" dirty="0"/>
              <a:t> </a:t>
            </a:r>
            <a:r>
              <a:rPr lang="cs-CZ" dirty="0" err="1"/>
              <a:t>based</a:t>
            </a:r>
            <a:r>
              <a:rPr lang="cs-CZ" dirty="0"/>
              <a:t> framework – </a:t>
            </a:r>
            <a:r>
              <a:rPr lang="cs-CZ" dirty="0" err="1"/>
              <a:t>lean</a:t>
            </a:r>
            <a:r>
              <a:rPr lang="cs-CZ" dirty="0"/>
              <a:t> startup </a:t>
            </a:r>
            <a:r>
              <a:rPr lang="cs-CZ" dirty="0" err="1"/>
              <a:t>method</a:t>
            </a:r>
            <a:r>
              <a:rPr lang="cs-CZ" dirty="0"/>
              <a:t> in </a:t>
            </a:r>
            <a:r>
              <a:rPr lang="cs-CZ" dirty="0" err="1"/>
              <a:t>practice</a:t>
            </a:r>
            <a:r>
              <a:rPr lang="cs-CZ" dirty="0"/>
              <a:t>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78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29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499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ED2-4C34-4529-8140-915C42612033}"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04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395911DC-C878-48EA-91DF-FF59248441CE}" type="datetimeFigureOut">
              <a:rPr lang="cs-CZ" smtClean="0"/>
              <a:t>02.11.2022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184566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95911DC-C878-48EA-91DF-FF59248441CE}" type="datetimeFigureOut">
              <a:rPr lang="cs-CZ" smtClean="0"/>
              <a:t>02.11.2022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373896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95911DC-C878-48EA-91DF-FF59248441CE}" type="datetimeFigureOut">
              <a:rPr lang="cs-CZ" smtClean="0"/>
              <a:t>02.11.2022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56008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95911DC-C878-48EA-91DF-FF59248441CE}" type="datetimeFigureOut">
              <a:rPr lang="cs-CZ" smtClean="0"/>
              <a:t>02.11.2022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200803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95911DC-C878-48EA-91DF-FF59248441CE}" type="datetimeFigureOut">
              <a:rPr lang="cs-CZ" smtClean="0"/>
              <a:t>02.11.2022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429101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95911DC-C878-48EA-91DF-FF59248441CE}" type="datetimeFigureOut">
              <a:rPr lang="cs-CZ" smtClean="0"/>
              <a:t>02.11.2022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290482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95911DC-C878-48EA-91DF-FF59248441CE}" type="datetimeFigureOut">
              <a:rPr lang="cs-CZ" smtClean="0"/>
              <a:t>02.11.2022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328780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95911DC-C878-48EA-91DF-FF59248441CE}" type="datetimeFigureOut">
              <a:rPr lang="cs-CZ" smtClean="0"/>
              <a:t>02.11.2022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297994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95911DC-C878-48EA-91DF-FF59248441CE}" type="datetimeFigureOut">
              <a:rPr lang="cs-CZ" smtClean="0"/>
              <a:t>02.11.2022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338097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95911DC-C878-48EA-91DF-FF59248441CE}" type="datetimeFigureOut">
              <a:rPr lang="cs-CZ" smtClean="0"/>
              <a:t>02.11.2022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286902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95911DC-C878-48EA-91DF-FF59248441CE}" type="datetimeFigureOut">
              <a:rPr lang="cs-CZ" smtClean="0"/>
              <a:t>02.11.2022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A146FB-1E0B-4944-ADDB-DAA401546B6A}" type="slidenum">
              <a:rPr lang="cs-CZ" smtClean="0"/>
              <a:t>‹#›</a:t>
            </a:fld>
            <a:endParaRPr lang="cs-CZ"/>
          </a:p>
        </p:txBody>
      </p:sp>
    </p:spTree>
    <p:extLst>
      <p:ext uri="{BB962C8B-B14F-4D97-AF65-F5344CB8AC3E}">
        <p14:creationId xmlns:p14="http://schemas.microsoft.com/office/powerpoint/2010/main" val="351539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911DC-C878-48EA-91DF-FF59248441CE}" type="datetimeFigureOut">
              <a:rPr lang="cs-CZ" smtClean="0"/>
              <a:t>02.11.2022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146FB-1E0B-4944-ADDB-DAA401546B6A}" type="slidenum">
              <a:rPr lang="cs-CZ" smtClean="0"/>
              <a:t>‹#›</a:t>
            </a:fld>
            <a:endParaRPr lang="cs-CZ"/>
          </a:p>
        </p:txBody>
      </p:sp>
    </p:spTree>
    <p:extLst>
      <p:ext uri="{BB962C8B-B14F-4D97-AF65-F5344CB8AC3E}">
        <p14:creationId xmlns:p14="http://schemas.microsoft.com/office/powerpoint/2010/main" val="124826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ctrTitle"/>
          </p:nvPr>
        </p:nvSpPr>
        <p:spPr>
          <a:xfrm>
            <a:off x="467544" y="2852936"/>
            <a:ext cx="8118843" cy="1730623"/>
          </a:xfrm>
        </p:spPr>
        <p:txBody>
          <a:bodyPr>
            <a:normAutofit fontScale="90000"/>
          </a:bodyPr>
          <a:lstStyle/>
          <a:p>
            <a:pPr algn="l"/>
            <a:r>
              <a:rPr lang="en-US" sz="3600" b="1" cap="all" dirty="0">
                <a:effectLst/>
                <a:latin typeface="Times New Roman" panose="02020603050405020304" pitchFamily="18" charset="0"/>
                <a:ea typeface="Times New Roman" panose="02020603050405020304" pitchFamily="18" charset="0"/>
                <a:cs typeface="Times New Roman" panose="02020603050405020304" pitchFamily="18" charset="0"/>
              </a:rPr>
              <a:t>LEAN STARTUP APPROACH AND THE CURRENT STATE OF SCIENTIFIC KNOWLEDGE: SYSTEMATIC REVIEW AND BIBLIOGRAPHIC ANALYSIS</a:t>
            </a:r>
            <a:br>
              <a:rPr lang="cs-CZ" sz="1800" dirty="0">
                <a:effectLst/>
                <a:latin typeface="Times New Roman" panose="02020603050405020304" pitchFamily="18" charset="0"/>
                <a:ea typeface="Calibri" panose="020F0502020204030204" pitchFamily="34" charset="0"/>
                <a:cs typeface="Times New Roman" panose="02020603050405020304" pitchFamily="18" charset="0"/>
              </a:rPr>
            </a:br>
            <a:br>
              <a:rPr lang="cs-CZ" sz="1800" dirty="0">
                <a:effectLst/>
                <a:latin typeface="Times New Roman" panose="02020603050405020304" pitchFamily="18" charset="0"/>
                <a:ea typeface="Times New Roman" panose="02020603050405020304" pitchFamily="18" charset="0"/>
              </a:rPr>
            </a:br>
            <a:endParaRPr lang="cs-CZ" sz="3400" b="1" dirty="0">
              <a:latin typeface="Arial" panose="020B0604020202020204" pitchFamily="34" charset="0"/>
              <a:cs typeface="Arial" panose="020B0604020202020204" pitchFamily="34" charset="0"/>
            </a:endParaRPr>
          </a:p>
        </p:txBody>
      </p:sp>
      <p:sp>
        <p:nvSpPr>
          <p:cNvPr id="6" name="Nadpis 1">
            <a:extLst>
              <a:ext uri="{FF2B5EF4-FFF2-40B4-BE49-F238E27FC236}">
                <a16:creationId xmlns:a16="http://schemas.microsoft.com/office/drawing/2014/main" id="{362A2FBD-E3AB-40CD-987E-A18B121251C4}"/>
              </a:ext>
            </a:extLst>
          </p:cNvPr>
          <p:cNvSpPr txBox="1">
            <a:spLocks/>
          </p:cNvSpPr>
          <p:nvPr/>
        </p:nvSpPr>
        <p:spPr>
          <a:xfrm>
            <a:off x="3995936" y="5085184"/>
            <a:ext cx="7304856" cy="158660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cs-CZ" sz="2000" dirty="0">
                <a:latin typeface="Times New Roman" panose="02020603050405020304" pitchFamily="18" charset="0"/>
                <a:ea typeface="Times New Roman" panose="02020603050405020304" pitchFamily="18" charset="0"/>
                <a:cs typeface="Times New Roman" panose="02020603050405020304" pitchFamily="18" charset="0"/>
              </a:rPr>
              <a:t>Ing. Jakub Ulč</a:t>
            </a:r>
          </a:p>
          <a:p>
            <a:pPr>
              <a:lnSpc>
                <a:spcPct val="150000"/>
              </a:lnSpc>
            </a:pPr>
            <a:r>
              <a:rPr lang="cs-CZ" sz="2000" dirty="0">
                <a:latin typeface="Times New Roman" panose="02020603050405020304" pitchFamily="18" charset="0"/>
                <a:ea typeface="Times New Roman" panose="02020603050405020304" pitchFamily="18" charset="0"/>
                <a:cs typeface="Times New Roman" panose="02020603050405020304" pitchFamily="18" charset="0"/>
              </a:rPr>
              <a:t>jakub.ulc@vut.cz</a:t>
            </a:r>
          </a:p>
        </p:txBody>
      </p:sp>
    </p:spTree>
    <p:extLst>
      <p:ext uri="{BB962C8B-B14F-4D97-AF65-F5344CB8AC3E}">
        <p14:creationId xmlns:p14="http://schemas.microsoft.com/office/powerpoint/2010/main" val="407175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METHODOLOGY</a:t>
            </a:r>
          </a:p>
        </p:txBody>
      </p:sp>
      <p:sp>
        <p:nvSpPr>
          <p:cNvPr id="7" name="Zástupný symbol pro obsah 2"/>
          <p:cNvSpPr>
            <a:spLocks noGrp="1"/>
          </p:cNvSpPr>
          <p:nvPr>
            <p:ph idx="1"/>
          </p:nvPr>
        </p:nvSpPr>
        <p:spPr>
          <a:xfrm>
            <a:off x="457200" y="1268760"/>
            <a:ext cx="8229600" cy="4968551"/>
          </a:xfrm>
        </p:spPr>
        <p:txBody>
          <a:bodyPr>
            <a:normAutofit/>
          </a:bodyPr>
          <a:lstStyle/>
          <a:p>
            <a:pPr algn="just"/>
            <a:r>
              <a:rPr lang="cs-CZ" sz="2400" b="1" dirty="0" err="1">
                <a:latin typeface="Times New Roman" panose="02020603050405020304" pitchFamily="18" charset="0"/>
                <a:cs typeface="Times New Roman" panose="02020603050405020304" pitchFamily="18" charset="0"/>
              </a:rPr>
              <a:t>Systematic</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review</a:t>
            </a:r>
            <a:r>
              <a:rPr lang="cs-CZ" sz="24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a:t>
            </a:r>
            <a:r>
              <a:rPr lang="cs-CZ" sz="1600" dirty="0" err="1">
                <a:latin typeface="Times New Roman" panose="02020603050405020304" pitchFamily="18" charset="0"/>
                <a:cs typeface="Times New Roman" panose="02020603050405020304" pitchFamily="18" charset="0"/>
              </a:rPr>
              <a:t>Khan</a:t>
            </a:r>
            <a:r>
              <a:rPr lang="cs-CZ" sz="1600" dirty="0">
                <a:latin typeface="Times New Roman" panose="02020603050405020304" pitchFamily="18" charset="0"/>
                <a:cs typeface="Times New Roman" panose="02020603050405020304" pitchFamily="18" charset="0"/>
              </a:rPr>
              <a:t> et al., 2003)</a:t>
            </a:r>
          </a:p>
          <a:p>
            <a:pPr marL="0" indent="0" algn="just">
              <a:buNone/>
            </a:pPr>
            <a:endParaRPr lang="cs-CZ" sz="1600" b="1" dirty="0">
              <a:latin typeface="Times New Roman" panose="02020603050405020304" pitchFamily="18" charset="0"/>
              <a:cs typeface="Times New Roman" panose="02020603050405020304" pitchFamily="18" charset="0"/>
            </a:endParaRPr>
          </a:p>
          <a:p>
            <a:pPr marL="857250" lvl="1" indent="-457200" algn="just">
              <a:spcAft>
                <a:spcPts val="150"/>
              </a:spcAft>
              <a:buFont typeface="+mj-lt"/>
              <a:buAutoNum type="arabicPeriod"/>
            </a:pPr>
            <a:r>
              <a:rPr lang="en-US" sz="2000" b="1" dirty="0">
                <a:latin typeface="Times New Roman" panose="02020603050405020304" pitchFamily="18" charset="0"/>
                <a:cs typeface="Times New Roman" panose="02020603050405020304" pitchFamily="18" charset="0"/>
              </a:rPr>
              <a:t>Framing questions for a revie</a:t>
            </a:r>
            <a:r>
              <a:rPr lang="cs-CZ" sz="2000" b="1" dirty="0">
                <a:latin typeface="Times New Roman" panose="02020603050405020304" pitchFamily="18" charset="0"/>
                <a:cs typeface="Times New Roman" panose="02020603050405020304" pitchFamily="18" charset="0"/>
              </a:rPr>
              <a:t>w </a:t>
            </a:r>
            <a:r>
              <a:rPr lang="cs-CZ" sz="2000" dirty="0">
                <a:latin typeface="Times New Roman" panose="02020603050405020304" pitchFamily="18" charset="0"/>
                <a:cs typeface="Times New Roman" panose="02020603050405020304" pitchFamily="18" charset="0"/>
              </a:rPr>
              <a:t>– RQ1, RQ2</a:t>
            </a:r>
          </a:p>
          <a:p>
            <a:pPr marL="857250" lvl="1" indent="-457200" algn="just">
              <a:spcAft>
                <a:spcPts val="150"/>
              </a:spcAft>
              <a:buFont typeface="+mj-lt"/>
              <a:buAutoNum type="arabicPeriod"/>
            </a:pPr>
            <a:r>
              <a:rPr lang="en-US" sz="2000" b="1" dirty="0">
                <a:latin typeface="Times New Roman" panose="02020603050405020304" pitchFamily="18" charset="0"/>
                <a:cs typeface="Times New Roman" panose="02020603050405020304" pitchFamily="18" charset="0"/>
              </a:rPr>
              <a:t>Identifying relevant work</a:t>
            </a:r>
            <a:r>
              <a:rPr lang="cs-CZ" sz="2000" b="1"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Boolean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operators</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eliminating duplicate</a:t>
            </a:r>
            <a:r>
              <a:rPr lang="cs-CZ" sz="2000"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only</a:t>
            </a:r>
            <a:r>
              <a:rPr lang="cs-CZ" sz="2000" dirty="0">
                <a:latin typeface="Times New Roman" panose="02020603050405020304" pitchFamily="18" charset="0"/>
                <a:cs typeface="Times New Roman" panose="02020603050405020304" pitchFamily="18" charset="0"/>
              </a:rPr>
              <a:t> free </a:t>
            </a:r>
            <a:r>
              <a:rPr lang="en-US" sz="2000" dirty="0">
                <a:latin typeface="Times New Roman" panose="02020603050405020304" pitchFamily="18" charset="0"/>
                <a:cs typeface="Times New Roman" panose="02020603050405020304" pitchFamily="18" charset="0"/>
              </a:rPr>
              <a:t>articles or conference proceedings</a:t>
            </a:r>
            <a:r>
              <a:rPr lang="cs-CZ" sz="2000" dirty="0">
                <a:latin typeface="Times New Roman" panose="02020603050405020304" pitchFamily="18" charset="0"/>
                <a:cs typeface="Times New Roman" panose="02020603050405020304" pitchFamily="18" charset="0"/>
              </a:rPr>
              <a:t>, Scopus/</a:t>
            </a:r>
            <a:r>
              <a:rPr lang="cs-CZ" sz="2000" dirty="0" err="1">
                <a:latin typeface="Times New Roman" panose="02020603050405020304" pitchFamily="18" charset="0"/>
                <a:cs typeface="Times New Roman" panose="02020603050405020304" pitchFamily="18" charset="0"/>
              </a:rPr>
              <a:t>WoS</a:t>
            </a:r>
            <a:endParaRPr lang="cs-CZ" sz="2000" dirty="0">
              <a:latin typeface="Times New Roman" panose="02020603050405020304" pitchFamily="18" charset="0"/>
              <a:cs typeface="Times New Roman" panose="02020603050405020304" pitchFamily="18" charset="0"/>
            </a:endParaRPr>
          </a:p>
          <a:p>
            <a:pPr marL="857250" lvl="1" indent="-457200" algn="just">
              <a:spcAft>
                <a:spcPts val="150"/>
              </a:spcAft>
              <a:buFont typeface="+mj-lt"/>
              <a:buAutoNum type="arabicPeriod"/>
            </a:pPr>
            <a:r>
              <a:rPr lang="en-US" sz="2000" b="1" dirty="0">
                <a:latin typeface="Times New Roman" panose="02020603050405020304" pitchFamily="18" charset="0"/>
                <a:cs typeface="Times New Roman" panose="02020603050405020304" pitchFamily="18" charset="0"/>
              </a:rPr>
              <a:t>Assessing the quality of studies</a:t>
            </a:r>
            <a:r>
              <a:rPr lang="cs-CZ" sz="2000" b="1"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at</a:t>
            </a:r>
            <a:r>
              <a:rPr lang="cs-CZ" sz="2000" dirty="0">
                <a:latin typeface="Times New Roman" panose="02020603050405020304" pitchFamily="18" charset="0"/>
                <a:cs typeface="Times New Roman" panose="02020603050405020304" pitchFamily="18" charset="0"/>
              </a:rPr>
              <a:t> least 5 </a:t>
            </a:r>
            <a:r>
              <a:rPr lang="cs-CZ" sz="2000" dirty="0" err="1">
                <a:latin typeface="Times New Roman" panose="02020603050405020304" pitchFamily="18" charset="0"/>
                <a:cs typeface="Times New Roman" panose="02020603050405020304" pitchFamily="18" charset="0"/>
              </a:rPr>
              <a:t>citations</a:t>
            </a:r>
            <a:r>
              <a:rPr lang="cs-CZ" sz="2000" dirty="0">
                <a:latin typeface="Times New Roman" panose="02020603050405020304" pitchFamily="18" charset="0"/>
                <a:cs typeface="Times New Roman" panose="02020603050405020304" pitchFamily="18" charset="0"/>
              </a:rPr>
              <a:t> (not </a:t>
            </a:r>
            <a:r>
              <a:rPr lang="cs-CZ" sz="2000" dirty="0" err="1">
                <a:latin typeface="Times New Roman" panose="02020603050405020304" pitchFamily="18" charset="0"/>
                <a:cs typeface="Times New Roman" panose="02020603050405020304" pitchFamily="18" charset="0"/>
              </a:rPr>
              <a:t>for</a:t>
            </a:r>
            <a:r>
              <a:rPr lang="cs-CZ" sz="2000" dirty="0">
                <a:latin typeface="Times New Roman" panose="02020603050405020304" pitchFamily="18" charset="0"/>
                <a:cs typeface="Times New Roman" panose="02020603050405020304" pitchFamily="18" charset="0"/>
              </a:rPr>
              <a:t> 2020 and </a:t>
            </a:r>
            <a:r>
              <a:rPr lang="cs-CZ" sz="2000" dirty="0" err="1">
                <a:latin typeface="Times New Roman" panose="02020603050405020304" pitchFamily="18" charset="0"/>
                <a:cs typeface="Times New Roman" panose="02020603050405020304" pitchFamily="18" charset="0"/>
              </a:rPr>
              <a:t>onwards</a:t>
            </a:r>
            <a:r>
              <a:rPr lang="cs-CZ" sz="2000" dirty="0">
                <a:latin typeface="Times New Roman" panose="02020603050405020304" pitchFamily="18" charset="0"/>
                <a:cs typeface="Times New Roman" panose="02020603050405020304" pitchFamily="18" charset="0"/>
              </a:rPr>
              <a:t>)</a:t>
            </a:r>
          </a:p>
          <a:p>
            <a:pPr marL="857250" lvl="1" indent="-457200" algn="just">
              <a:spcAft>
                <a:spcPts val="150"/>
              </a:spcAft>
              <a:buFont typeface="+mj-lt"/>
              <a:buAutoNum type="arabicPeriod"/>
            </a:pPr>
            <a:r>
              <a:rPr lang="en-US" sz="2000" b="1" dirty="0">
                <a:latin typeface="Times New Roman" panose="02020603050405020304" pitchFamily="18" charset="0"/>
                <a:cs typeface="Times New Roman" panose="02020603050405020304" pitchFamily="18" charset="0"/>
              </a:rPr>
              <a:t>Summarizing the evidence</a:t>
            </a:r>
            <a:r>
              <a:rPr lang="cs-CZ" sz="2000" b="1"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categorization according to</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sources</a:t>
            </a:r>
            <a:r>
              <a:rPr lang="cs-CZ"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VOSviewer</a:t>
            </a:r>
            <a:r>
              <a:rPr lang="en-US" sz="2000" dirty="0">
                <a:latin typeface="Times New Roman" panose="02020603050405020304" pitchFamily="18" charset="0"/>
                <a:cs typeface="Times New Roman" panose="02020603050405020304" pitchFamily="18" charset="0"/>
              </a:rPr>
              <a:t> software is used as </a:t>
            </a:r>
            <a:r>
              <a:rPr lang="cs-CZ" sz="2000" dirty="0">
                <a:latin typeface="Times New Roman" panose="02020603050405020304" pitchFamily="18" charset="0"/>
                <a:cs typeface="Times New Roman" panose="02020603050405020304" pitchFamily="18" charset="0"/>
              </a:rPr>
              <a:t>b</a:t>
            </a:r>
            <a:r>
              <a:rPr lang="en-US" sz="2000" dirty="0" err="1">
                <a:latin typeface="Times New Roman" panose="02020603050405020304" pitchFamily="18" charset="0"/>
                <a:cs typeface="Times New Roman" panose="02020603050405020304" pitchFamily="18" charset="0"/>
              </a:rPr>
              <a:t>ibliographic</a:t>
            </a:r>
            <a:r>
              <a:rPr lang="en-US" sz="2000" dirty="0">
                <a:latin typeface="Times New Roman" panose="02020603050405020304" pitchFamily="18" charset="0"/>
                <a:cs typeface="Times New Roman" panose="02020603050405020304" pitchFamily="18" charset="0"/>
              </a:rPr>
              <a:t> analysis support.</a:t>
            </a:r>
            <a:endParaRPr lang="cs-CZ" sz="2000" dirty="0">
              <a:latin typeface="Times New Roman" panose="02020603050405020304" pitchFamily="18" charset="0"/>
              <a:cs typeface="Times New Roman" panose="02020603050405020304" pitchFamily="18" charset="0"/>
            </a:endParaRPr>
          </a:p>
          <a:p>
            <a:pPr marL="857250" lvl="1" indent="-457200" algn="just">
              <a:spcAft>
                <a:spcPts val="150"/>
              </a:spcAft>
              <a:buFont typeface="+mj-lt"/>
              <a:buAutoNum type="arabicPeriod"/>
            </a:pPr>
            <a:r>
              <a:rPr lang="en-US" sz="2000" b="1" dirty="0">
                <a:latin typeface="Times New Roman" panose="02020603050405020304" pitchFamily="18" charset="0"/>
                <a:cs typeface="Times New Roman" panose="02020603050405020304" pitchFamily="18" charset="0"/>
              </a:rPr>
              <a:t>Interpreting the finding</a:t>
            </a:r>
            <a:r>
              <a:rPr lang="cs-CZ" sz="2000" b="1"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overview</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most significant ideas</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further research direction, critically evaluating the findings</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gaps or limitations</a:t>
            </a:r>
          </a:p>
        </p:txBody>
      </p:sp>
    </p:spTree>
    <p:extLst>
      <p:ext uri="{BB962C8B-B14F-4D97-AF65-F5344CB8AC3E}">
        <p14:creationId xmlns:p14="http://schemas.microsoft.com/office/powerpoint/2010/main" val="220666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SYSTEMATIC REVIEW</a:t>
            </a:r>
          </a:p>
        </p:txBody>
      </p:sp>
      <p:sp>
        <p:nvSpPr>
          <p:cNvPr id="7" name="Zástupný symbol pro obsah 2"/>
          <p:cNvSpPr>
            <a:spLocks noGrp="1"/>
          </p:cNvSpPr>
          <p:nvPr>
            <p:ph idx="1"/>
          </p:nvPr>
        </p:nvSpPr>
        <p:spPr>
          <a:xfrm>
            <a:off x="457200" y="1268760"/>
            <a:ext cx="8229600" cy="4968551"/>
          </a:xfrm>
        </p:spPr>
        <p:txBody>
          <a:bodyPr>
            <a:normAutofit/>
          </a:bodyPr>
          <a:lstStyle/>
          <a:p>
            <a:pPr algn="just"/>
            <a:r>
              <a:rPr lang="en-US" sz="2400" dirty="0">
                <a:latin typeface="Times New Roman" panose="02020603050405020304" pitchFamily="18" charset="0"/>
                <a:cs typeface="Times New Roman" panose="02020603050405020304" pitchFamily="18" charset="0"/>
              </a:rPr>
              <a:t>TITLE("lean startup") OR TITLE("lean start</a:t>
            </a:r>
            <a:r>
              <a:rPr lang="cs-CZ"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up")</a:t>
            </a:r>
            <a:endParaRPr lang="cs-CZ" sz="2400" dirty="0">
              <a:latin typeface="Times New Roman" panose="02020603050405020304" pitchFamily="18" charset="0"/>
              <a:cs typeface="Times New Roman" panose="02020603050405020304" pitchFamily="18" charset="0"/>
            </a:endParaRPr>
          </a:p>
          <a:p>
            <a:pPr algn="just"/>
            <a:r>
              <a:rPr lang="cs-CZ" sz="2400" dirty="0">
                <a:latin typeface="Times New Roman" panose="02020603050405020304" pitchFamily="18" charset="0"/>
                <a:cs typeface="Times New Roman" panose="02020603050405020304" pitchFamily="18" charset="0"/>
              </a:rPr>
              <a:t>Great </a:t>
            </a:r>
            <a:r>
              <a:rPr lang="cs-CZ" sz="2400" dirty="0" err="1">
                <a:latin typeface="Times New Roman" panose="02020603050405020304" pitchFamily="18" charset="0"/>
                <a:cs typeface="Times New Roman" panose="02020603050405020304" pitchFamily="18" charset="0"/>
              </a:rPr>
              <a:t>activity</a:t>
            </a:r>
            <a:r>
              <a:rPr lang="cs-CZ" sz="2400" dirty="0">
                <a:latin typeface="Times New Roman" panose="02020603050405020304" pitchFamily="18" charset="0"/>
                <a:cs typeface="Times New Roman" panose="02020603050405020304" pitchFamily="18" charset="0"/>
              </a:rPr>
              <a:t> by </a:t>
            </a:r>
            <a:r>
              <a:rPr lang="cs-CZ" sz="2400" dirty="0" err="1">
                <a:latin typeface="Times New Roman" panose="02020603050405020304" pitchFamily="18" charset="0"/>
                <a:cs typeface="Times New Roman" panose="02020603050405020304" pitchFamily="18" charset="0"/>
              </a:rPr>
              <a:t>American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authors</a:t>
            </a:r>
            <a:r>
              <a:rPr lang="cs-CZ" sz="2400" dirty="0">
                <a:latin typeface="Times New Roman" panose="02020603050405020304" pitchFamily="18" charset="0"/>
                <a:cs typeface="Times New Roman" panose="02020603050405020304" pitchFamily="18" charset="0"/>
              </a:rPr>
              <a:t> (30), </a:t>
            </a:r>
            <a:r>
              <a:rPr lang="cs-CZ" sz="2400" dirty="0" err="1">
                <a:latin typeface="Times New Roman" panose="02020603050405020304" pitchFamily="18" charset="0"/>
                <a:cs typeface="Times New Roman" panose="02020603050405020304" pitchFamily="18" charset="0"/>
              </a:rPr>
              <a:t>Brasil</a:t>
            </a:r>
            <a:r>
              <a:rPr lang="cs-CZ" sz="2400" dirty="0">
                <a:latin typeface="Times New Roman" panose="02020603050405020304" pitchFamily="18" charset="0"/>
                <a:cs typeface="Times New Roman" panose="02020603050405020304" pitchFamily="18" charset="0"/>
              </a:rPr>
              <a:t> (21), Italy (15), UK (14), </a:t>
            </a:r>
            <a:r>
              <a:rPr lang="cs-CZ" sz="2400" dirty="0" err="1">
                <a:latin typeface="Times New Roman" panose="02020603050405020304" pitchFamily="18" charset="0"/>
                <a:cs typeface="Times New Roman" panose="02020603050405020304" pitchFamily="18" charset="0"/>
              </a:rPr>
              <a:t>etc</a:t>
            </a:r>
            <a:r>
              <a:rPr lang="cs-CZ" sz="2400" dirty="0">
                <a:latin typeface="Times New Roman" panose="02020603050405020304" pitchFamily="18" charset="0"/>
                <a:cs typeface="Times New Roman" panose="02020603050405020304" pitchFamily="18" charset="0"/>
              </a:rPr>
              <a:t>., </a:t>
            </a:r>
            <a:r>
              <a:rPr lang="cs-CZ" sz="2400" b="1" dirty="0">
                <a:latin typeface="Times New Roman" panose="02020603050405020304" pitchFamily="18" charset="0"/>
                <a:cs typeface="Times New Roman" panose="02020603050405020304" pitchFamily="18" charset="0"/>
              </a:rPr>
              <a:t>no source by Czech </a:t>
            </a:r>
            <a:r>
              <a:rPr lang="cs-CZ" sz="2400" b="1" dirty="0" err="1">
                <a:latin typeface="Times New Roman" panose="02020603050405020304" pitchFamily="18" charset="0"/>
                <a:cs typeface="Times New Roman" panose="02020603050405020304" pitchFamily="18" charset="0"/>
              </a:rPr>
              <a:t>authors</a:t>
            </a:r>
            <a:endParaRPr lang="cs-CZ" sz="2400" b="1" dirty="0">
              <a:latin typeface="Times New Roman" panose="02020603050405020304" pitchFamily="18" charset="0"/>
              <a:cs typeface="Times New Roman" panose="02020603050405020304" pitchFamily="18" charset="0"/>
            </a:endParaRPr>
          </a:p>
          <a:p>
            <a:pPr algn="just"/>
            <a:r>
              <a:rPr lang="cs-CZ" sz="2400" dirty="0">
                <a:latin typeface="Times New Roman" panose="02020603050405020304" pitchFamily="18" charset="0"/>
                <a:cs typeface="Times New Roman" panose="02020603050405020304" pitchFamily="18" charset="0"/>
              </a:rPr>
              <a:t>Business, Management and </a:t>
            </a:r>
            <a:r>
              <a:rPr lang="cs-CZ" sz="2400" dirty="0" err="1">
                <a:latin typeface="Times New Roman" panose="02020603050405020304" pitchFamily="18" charset="0"/>
                <a:cs typeface="Times New Roman" panose="02020603050405020304" pitchFamily="18" charset="0"/>
              </a:rPr>
              <a:t>Accounting</a:t>
            </a:r>
            <a:r>
              <a:rPr lang="cs-CZ"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Computer Science, Engineering</a:t>
            </a:r>
            <a:endParaRPr lang="cs-CZ" sz="2400" dirty="0">
              <a:latin typeface="Times New Roman" panose="02020603050405020304" pitchFamily="18" charset="0"/>
              <a:cs typeface="Times New Roman" panose="02020603050405020304" pitchFamily="18" charset="0"/>
            </a:endParaRPr>
          </a:p>
          <a:p>
            <a:pPr algn="just">
              <a:lnSpc>
                <a:spcPct val="150000"/>
              </a:lnSpc>
            </a:pPr>
            <a:endParaRPr lang="cs-CZ" sz="2000" dirty="0">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7E7E7A07-235F-816F-9326-203AC067891E}"/>
              </a:ext>
            </a:extLst>
          </p:cNvPr>
          <p:cNvPicPr>
            <a:picLocks noChangeAspect="1"/>
          </p:cNvPicPr>
          <p:nvPr/>
        </p:nvPicPr>
        <p:blipFill rotWithShape="1">
          <a:blip r:embed="rId3">
            <a:extLst>
              <a:ext uri="{28A0092B-C50C-407E-A947-70E740481C1C}">
                <a14:useLocalDpi xmlns:a14="http://schemas.microsoft.com/office/drawing/2010/main" val="0"/>
              </a:ext>
            </a:extLst>
          </a:blip>
          <a:srcRect l="2418" t="15348" b="5906"/>
          <a:stretch/>
        </p:blipFill>
        <p:spPr>
          <a:xfrm>
            <a:off x="2195736" y="3356992"/>
            <a:ext cx="6768752" cy="3425577"/>
          </a:xfrm>
          <a:prstGeom prst="rect">
            <a:avLst/>
          </a:prstGeom>
        </p:spPr>
      </p:pic>
      <p:sp>
        <p:nvSpPr>
          <p:cNvPr id="2" name="TextovéPole 1">
            <a:extLst>
              <a:ext uri="{FF2B5EF4-FFF2-40B4-BE49-F238E27FC236}">
                <a16:creationId xmlns:a16="http://schemas.microsoft.com/office/drawing/2014/main" id="{9642E54A-83AE-1534-CA66-DD0AD1D11594}"/>
              </a:ext>
            </a:extLst>
          </p:cNvPr>
          <p:cNvSpPr txBox="1"/>
          <p:nvPr/>
        </p:nvSpPr>
        <p:spPr>
          <a:xfrm>
            <a:off x="-1332656" y="5517232"/>
            <a:ext cx="5103628" cy="369332"/>
          </a:xfrm>
          <a:prstGeom prst="rect">
            <a:avLst/>
          </a:prstGeom>
          <a:noFill/>
        </p:spPr>
        <p:txBody>
          <a:bodyPr wrap="square">
            <a:spAutoFit/>
          </a:bodyPr>
          <a:lstStyle/>
          <a:p>
            <a:pPr algn="ctr"/>
            <a:r>
              <a:rPr lang="cs-CZ" dirty="0">
                <a:latin typeface="Times New Roman" panose="02020603050405020304" pitchFamily="18" charset="0"/>
                <a:cs typeface="Times New Roman" panose="02020603050405020304" pitchFamily="18" charset="0"/>
              </a:rPr>
              <a:t>(Scopus, 2022)</a:t>
            </a:r>
          </a:p>
        </p:txBody>
      </p:sp>
    </p:spTree>
    <p:extLst>
      <p:ext uri="{BB962C8B-B14F-4D97-AF65-F5344CB8AC3E}">
        <p14:creationId xmlns:p14="http://schemas.microsoft.com/office/powerpoint/2010/main" val="179973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SYSTEMATIC REVIEW</a:t>
            </a:r>
          </a:p>
        </p:txBody>
      </p:sp>
      <p:sp>
        <p:nvSpPr>
          <p:cNvPr id="7" name="Zástupný symbol pro obsah 2"/>
          <p:cNvSpPr>
            <a:spLocks noGrp="1"/>
          </p:cNvSpPr>
          <p:nvPr>
            <p:ph idx="1"/>
          </p:nvPr>
        </p:nvSpPr>
        <p:spPr>
          <a:xfrm>
            <a:off x="457200" y="1268760"/>
            <a:ext cx="8229600" cy="4968551"/>
          </a:xfrm>
        </p:spPr>
        <p:txBody>
          <a:bodyPr>
            <a:normAutofit/>
          </a:bodyPr>
          <a:lstStyle/>
          <a:p>
            <a:pPr algn="just"/>
            <a:endParaRPr lang="cs-CZ" sz="2000" dirty="0">
              <a:latin typeface="Times New Roman" panose="02020603050405020304" pitchFamily="18" charset="0"/>
              <a:cs typeface="Times New Roman" panose="02020603050405020304" pitchFamily="18" charset="0"/>
            </a:endParaRPr>
          </a:p>
          <a:p>
            <a:pPr marL="457200" lvl="1" indent="0" algn="just">
              <a:buNone/>
            </a:pPr>
            <a:endParaRPr lang="cs-CZ" sz="1600" dirty="0">
              <a:latin typeface="Times New Roman" panose="02020603050405020304" pitchFamily="18" charset="0"/>
              <a:cs typeface="Times New Roman" panose="02020603050405020304" pitchFamily="18" charset="0"/>
            </a:endParaRPr>
          </a:p>
          <a:p>
            <a:pPr algn="just"/>
            <a:endParaRPr lang="cs-CZ" sz="2000" dirty="0">
              <a:latin typeface="Times New Roman" panose="02020603050405020304" pitchFamily="18" charset="0"/>
              <a:cs typeface="Times New Roman" panose="02020603050405020304" pitchFamily="18" charset="0"/>
            </a:endParaRPr>
          </a:p>
          <a:p>
            <a:pPr algn="just">
              <a:lnSpc>
                <a:spcPct val="150000"/>
              </a:lnSpc>
            </a:pPr>
            <a:endParaRPr lang="cs-CZ" sz="2000" dirty="0">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C7CD6FA8-2026-44E9-054B-2B5DBF7300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19" b="26934"/>
          <a:stretch/>
        </p:blipFill>
        <p:spPr>
          <a:xfrm>
            <a:off x="0" y="2312876"/>
            <a:ext cx="9144000" cy="2232249"/>
          </a:xfrm>
          <a:prstGeom prst="rect">
            <a:avLst/>
          </a:prstGeom>
        </p:spPr>
      </p:pic>
      <p:sp>
        <p:nvSpPr>
          <p:cNvPr id="8" name="TextovéPole 7">
            <a:extLst>
              <a:ext uri="{FF2B5EF4-FFF2-40B4-BE49-F238E27FC236}">
                <a16:creationId xmlns:a16="http://schemas.microsoft.com/office/drawing/2014/main" id="{50BDBD2A-C77C-A67C-32F4-18379CFCA980}"/>
              </a:ext>
            </a:extLst>
          </p:cNvPr>
          <p:cNvSpPr txBox="1"/>
          <p:nvPr/>
        </p:nvSpPr>
        <p:spPr>
          <a:xfrm>
            <a:off x="5292080" y="4545124"/>
            <a:ext cx="5103628" cy="369332"/>
          </a:xfrm>
          <a:prstGeom prst="rect">
            <a:avLst/>
          </a:prstGeom>
          <a:noFill/>
        </p:spPr>
        <p:txBody>
          <a:bodyPr wrap="square">
            <a:spAutoFit/>
          </a:bodyPr>
          <a:lstStyle/>
          <a:p>
            <a:pPr algn="ct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own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work</a:t>
            </a:r>
            <a:r>
              <a:rPr lang="cs-CZ" dirty="0">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223056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BIBLIOGRAPHIC ANALYSIS</a:t>
            </a:r>
          </a:p>
        </p:txBody>
      </p:sp>
      <p:sp>
        <p:nvSpPr>
          <p:cNvPr id="7" name="Zástupný symbol pro obsah 2"/>
          <p:cNvSpPr>
            <a:spLocks noGrp="1"/>
          </p:cNvSpPr>
          <p:nvPr>
            <p:ph idx="1"/>
          </p:nvPr>
        </p:nvSpPr>
        <p:spPr>
          <a:xfrm>
            <a:off x="457200" y="1268760"/>
            <a:ext cx="8229600" cy="4968551"/>
          </a:xfrm>
        </p:spPr>
        <p:txBody>
          <a:bodyPr>
            <a:normAutofit/>
          </a:bodyPr>
          <a:lstStyle/>
          <a:p>
            <a:pPr algn="just">
              <a:spcBef>
                <a:spcPts val="2000"/>
              </a:spcBef>
            </a:pPr>
            <a:r>
              <a:rPr lang="cs-CZ" sz="2400" dirty="0">
                <a:latin typeface="Times New Roman" panose="02020603050405020304" pitchFamily="18" charset="0"/>
                <a:cs typeface="Times New Roman" panose="02020603050405020304" pitchFamily="18" charset="0"/>
              </a:rPr>
              <a:t>Export </a:t>
            </a:r>
            <a:r>
              <a:rPr lang="cs-CZ" sz="2400" dirty="0" err="1">
                <a:latin typeface="Times New Roman" panose="02020603050405020304" pitchFamily="18" charset="0"/>
                <a:cs typeface="Times New Roman" panose="02020603050405020304" pitchFamily="18" charset="0"/>
              </a:rPr>
              <a:t>relevant</a:t>
            </a:r>
            <a:r>
              <a:rPr lang="cs-CZ" sz="2400" dirty="0">
                <a:latin typeface="Times New Roman" panose="02020603050405020304" pitchFamily="18" charset="0"/>
                <a:cs typeface="Times New Roman" panose="02020603050405020304" pitchFamily="18" charset="0"/>
              </a:rPr>
              <a:t> data n = 41 </a:t>
            </a:r>
            <a:r>
              <a:rPr lang="cs-CZ" sz="2400" dirty="0" err="1">
                <a:latin typeface="Times New Roman" panose="02020603050405020304" pitchFamily="18" charset="0"/>
                <a:cs typeface="Times New Roman" panose="02020603050405020304" pitchFamily="18" charset="0"/>
              </a:rPr>
              <a:t>from</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Mendeley</a:t>
            </a:r>
            <a:endParaRPr lang="cs-CZ" sz="2400" dirty="0">
              <a:latin typeface="Times New Roman" panose="02020603050405020304" pitchFamily="18" charset="0"/>
              <a:cs typeface="Times New Roman" panose="02020603050405020304" pitchFamily="18" charset="0"/>
            </a:endParaRPr>
          </a:p>
          <a:p>
            <a:pPr algn="just">
              <a:spcBef>
                <a:spcPts val="2000"/>
              </a:spcBef>
            </a:pPr>
            <a:r>
              <a:rPr lang="cs-CZ" sz="2400" dirty="0" err="1">
                <a:latin typeface="Times New Roman" panose="02020603050405020304" pitchFamily="18" charset="0"/>
                <a:cs typeface="Times New Roman" panose="02020603050405020304" pitchFamily="18" charset="0"/>
              </a:rPr>
              <a:t>VOSviewer</a:t>
            </a:r>
            <a:r>
              <a:rPr lang="cs-CZ" sz="2400" dirty="0">
                <a:latin typeface="Times New Roman" panose="02020603050405020304" pitchFamily="18" charset="0"/>
                <a:cs typeface="Times New Roman" panose="02020603050405020304" pitchFamily="18" charset="0"/>
              </a:rPr>
              <a:t> - </a:t>
            </a:r>
            <a:r>
              <a:rPr lang="cs-CZ" sz="2400" dirty="0" err="1">
                <a:latin typeface="Times New Roman" panose="02020603050405020304" pitchFamily="18" charset="0"/>
                <a:cs typeface="Times New Roman" panose="02020603050405020304" pitchFamily="18" charset="0"/>
              </a:rPr>
              <a:t>visually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interpretation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with</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well</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used</a:t>
            </a:r>
            <a:r>
              <a:rPr lang="cs-CZ" sz="2400" dirty="0">
                <a:latin typeface="Times New Roman" panose="02020603050405020304" pitchFamily="18" charset="0"/>
                <a:cs typeface="Times New Roman" panose="02020603050405020304" pitchFamily="18" charset="0"/>
              </a:rPr>
              <a:t> text </a:t>
            </a:r>
            <a:r>
              <a:rPr lang="cs-CZ" sz="2400" dirty="0" err="1">
                <a:latin typeface="Times New Roman" panose="02020603050405020304" pitchFamily="18" charset="0"/>
                <a:cs typeface="Times New Roman" panose="02020603050405020304" pitchFamily="18" charset="0"/>
              </a:rPr>
              <a:t>mining</a:t>
            </a:r>
            <a:r>
              <a:rPr lang="cs-CZ" sz="24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a:t>
            </a:r>
            <a:r>
              <a:rPr lang="cs-CZ" sz="1600" dirty="0" err="1">
                <a:latin typeface="Times New Roman" panose="02020603050405020304" pitchFamily="18" charset="0"/>
                <a:cs typeface="Times New Roman" panose="02020603050405020304" pitchFamily="18" charset="0"/>
              </a:rPr>
              <a:t>Eck</a:t>
            </a:r>
            <a:r>
              <a:rPr lang="cs-CZ" sz="1600" dirty="0">
                <a:latin typeface="Times New Roman" panose="02020603050405020304" pitchFamily="18" charset="0"/>
                <a:cs typeface="Times New Roman" panose="02020603050405020304" pitchFamily="18" charset="0"/>
              </a:rPr>
              <a:t> and </a:t>
            </a:r>
            <a:r>
              <a:rPr lang="cs-CZ" sz="1600" dirty="0" err="1">
                <a:latin typeface="Times New Roman" panose="02020603050405020304" pitchFamily="18" charset="0"/>
                <a:cs typeface="Times New Roman" panose="02020603050405020304" pitchFamily="18" charset="0"/>
              </a:rPr>
              <a:t>Waltman</a:t>
            </a:r>
            <a:r>
              <a:rPr lang="cs-CZ" sz="1600" dirty="0">
                <a:latin typeface="Times New Roman" panose="02020603050405020304" pitchFamily="18" charset="0"/>
                <a:cs typeface="Times New Roman" panose="02020603050405020304" pitchFamily="18" charset="0"/>
              </a:rPr>
              <a:t>, 2016)</a:t>
            </a:r>
          </a:p>
          <a:p>
            <a:pPr algn="just">
              <a:lnSpc>
                <a:spcPct val="150000"/>
              </a:lnSpc>
              <a:spcBef>
                <a:spcPts val="2000"/>
              </a:spcBef>
            </a:pPr>
            <a:r>
              <a:rPr lang="cs-CZ" sz="2400" dirty="0">
                <a:latin typeface="Times New Roman" panose="02020603050405020304" pitchFamily="18" charset="0"/>
                <a:cs typeface="Times New Roman" panose="02020603050405020304" pitchFamily="18" charset="0"/>
              </a:rPr>
              <a:t>Co-</a:t>
            </a:r>
            <a:r>
              <a:rPr lang="cs-CZ" sz="2400" dirty="0" err="1">
                <a:latin typeface="Times New Roman" panose="02020603050405020304" pitchFamily="18" charset="0"/>
                <a:cs typeface="Times New Roman" panose="02020603050405020304" pitchFamily="18" charset="0"/>
              </a:rPr>
              <a:t>occurrence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analysis</a:t>
            </a:r>
            <a:r>
              <a:rPr lang="cs-CZ" sz="2400" dirty="0">
                <a:latin typeface="Times New Roman" panose="02020603050405020304" pitchFamily="18" charset="0"/>
                <a:cs typeface="Times New Roman" panose="02020603050405020304" pitchFamily="18" charset="0"/>
              </a:rPr>
              <a:t> – </a:t>
            </a:r>
            <a:r>
              <a:rPr lang="cs-CZ" sz="2400" dirty="0" err="1">
                <a:latin typeface="Times New Roman" panose="02020603050405020304" pitchFamily="18" charset="0"/>
                <a:cs typeface="Times New Roman" panose="02020603050405020304" pitchFamily="18" charset="0"/>
              </a:rPr>
              <a:t>relatedness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of</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key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words</a:t>
            </a:r>
            <a:r>
              <a:rPr lang="cs-CZ" sz="2400" dirty="0">
                <a:latin typeface="Times New Roman" panose="02020603050405020304" pitchFamily="18" charset="0"/>
                <a:cs typeface="Times New Roman" panose="02020603050405020304" pitchFamily="18" charset="0"/>
              </a:rPr>
              <a:t> </a:t>
            </a:r>
          </a:p>
          <a:p>
            <a:pPr algn="just">
              <a:lnSpc>
                <a:spcPct val="150000"/>
              </a:lnSpc>
              <a:spcBef>
                <a:spcPts val="2000"/>
              </a:spcBef>
            </a:pPr>
            <a:r>
              <a:rPr lang="cs-CZ" sz="24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in</a:t>
            </a:r>
            <a:r>
              <a:rPr lang="cs-CZ"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n of occurrences of a keyword is set to 1</a:t>
            </a:r>
            <a:endParaRPr lang="cs-CZ" sz="2400" dirty="0">
              <a:latin typeface="Times New Roman" panose="02020603050405020304" pitchFamily="18" charset="0"/>
              <a:cs typeface="Times New Roman" panose="02020603050405020304" pitchFamily="18" charset="0"/>
            </a:endParaRPr>
          </a:p>
          <a:p>
            <a:pPr algn="just">
              <a:lnSpc>
                <a:spcPct val="150000"/>
              </a:lnSpc>
              <a:spcBef>
                <a:spcPts val="2000"/>
              </a:spcBef>
            </a:pPr>
            <a:r>
              <a:rPr lang="cs-CZ" sz="2400" dirty="0">
                <a:latin typeface="Times New Roman" panose="02020603050405020304" pitchFamily="18" charset="0"/>
                <a:cs typeface="Times New Roman" panose="02020603050405020304" pitchFamily="18" charset="0"/>
              </a:rPr>
              <a:t>82 </a:t>
            </a:r>
            <a:r>
              <a:rPr lang="cs-CZ" sz="2400" dirty="0" err="1">
                <a:latin typeface="Times New Roman" panose="02020603050405020304" pitchFamily="18" charset="0"/>
                <a:cs typeface="Times New Roman" panose="02020603050405020304" pitchFamily="18" charset="0"/>
              </a:rPr>
              <a:t>relevant</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items</a:t>
            </a:r>
            <a:r>
              <a:rPr lang="cs-CZ"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0289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E9CEA0A4-851A-1AAA-DB18-2E9FA29624CA}"/>
              </a:ext>
            </a:extLst>
          </p:cNvPr>
          <p:cNvSpPr/>
          <p:nvPr/>
        </p:nvSpPr>
        <p:spPr>
          <a:xfrm>
            <a:off x="-170184" y="5765829"/>
            <a:ext cx="194421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ástupný symbol pro obsah 2"/>
          <p:cNvSpPr>
            <a:spLocks noGrp="1"/>
          </p:cNvSpPr>
          <p:nvPr>
            <p:ph idx="1"/>
          </p:nvPr>
        </p:nvSpPr>
        <p:spPr>
          <a:xfrm>
            <a:off x="457200" y="1268760"/>
            <a:ext cx="8229600" cy="4968551"/>
          </a:xfrm>
        </p:spPr>
        <p:txBody>
          <a:bodyPr>
            <a:normAutofit/>
          </a:bodyPr>
          <a:lstStyle/>
          <a:p>
            <a:pPr algn="just"/>
            <a:endParaRPr lang="cs-CZ" sz="2000" dirty="0">
              <a:latin typeface="Times New Roman" panose="02020603050405020304" pitchFamily="18" charset="0"/>
              <a:cs typeface="Times New Roman" panose="02020603050405020304" pitchFamily="18" charset="0"/>
            </a:endParaRPr>
          </a:p>
          <a:p>
            <a:pPr algn="just">
              <a:lnSpc>
                <a:spcPct val="150000"/>
              </a:lnSpc>
            </a:pPr>
            <a:endParaRPr lang="cs-CZ" sz="2000" dirty="0">
              <a:latin typeface="Times New Roman" panose="02020603050405020304" pitchFamily="18" charset="0"/>
              <a:cs typeface="Times New Roman" panose="02020603050405020304" pitchFamily="18" charset="0"/>
            </a:endParaRPr>
          </a:p>
        </p:txBody>
      </p:sp>
      <p:sp>
        <p:nvSpPr>
          <p:cNvPr id="5" name="Nadpis 1">
            <a:extLst>
              <a:ext uri="{FF2B5EF4-FFF2-40B4-BE49-F238E27FC236}">
                <a16:creationId xmlns:a16="http://schemas.microsoft.com/office/drawing/2014/main" id="{E64EB279-72C4-6163-4237-ED20ADADAC79}"/>
              </a:ext>
            </a:extLst>
          </p:cNvPr>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VISUALIZATION BY </a:t>
            </a:r>
            <a:r>
              <a:rPr lang="cs-CZ" sz="2800" b="1" dirty="0" err="1">
                <a:latin typeface="Times New Roman" panose="02020603050405020304" pitchFamily="18" charset="0"/>
                <a:cs typeface="Times New Roman" panose="02020603050405020304" pitchFamily="18" charset="0"/>
              </a:rPr>
              <a:t>VOSviewer</a:t>
            </a:r>
            <a:endParaRPr lang="cs-CZ" sz="2800" b="1" dirty="0">
              <a:latin typeface="Times New Roman" panose="02020603050405020304" pitchFamily="18" charset="0"/>
              <a:cs typeface="Times New Roman" panose="02020603050405020304" pitchFamily="18" charset="0"/>
            </a:endParaRPr>
          </a:p>
        </p:txBody>
      </p:sp>
      <p:sp>
        <p:nvSpPr>
          <p:cNvPr id="2" name="Obdélník 1">
            <a:extLst>
              <a:ext uri="{FF2B5EF4-FFF2-40B4-BE49-F238E27FC236}">
                <a16:creationId xmlns:a16="http://schemas.microsoft.com/office/drawing/2014/main" id="{67662D2E-F6F7-5966-CE66-FACE03B80327}"/>
              </a:ext>
            </a:extLst>
          </p:cNvPr>
          <p:cNvSpPr/>
          <p:nvPr/>
        </p:nvSpPr>
        <p:spPr>
          <a:xfrm>
            <a:off x="7668344" y="-99392"/>
            <a:ext cx="194421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Obrázek 2">
            <a:extLst>
              <a:ext uri="{FF2B5EF4-FFF2-40B4-BE49-F238E27FC236}">
                <a16:creationId xmlns:a16="http://schemas.microsoft.com/office/drawing/2014/main" id="{64427BDC-4C69-ED09-F1C6-4EA39A924100}"/>
              </a:ext>
            </a:extLst>
          </p:cNvPr>
          <p:cNvPicPr>
            <a:picLocks noChangeAspect="1"/>
          </p:cNvPicPr>
          <p:nvPr/>
        </p:nvPicPr>
        <p:blipFill>
          <a:blip r:embed="rId3"/>
          <a:stretch>
            <a:fillRect/>
          </a:stretch>
        </p:blipFill>
        <p:spPr>
          <a:xfrm>
            <a:off x="-1016" y="1165749"/>
            <a:ext cx="9145016" cy="5725653"/>
          </a:xfrm>
          <a:prstGeom prst="rect">
            <a:avLst/>
          </a:prstGeom>
        </p:spPr>
      </p:pic>
      <p:sp>
        <p:nvSpPr>
          <p:cNvPr id="9" name="TextovéPole 8">
            <a:extLst>
              <a:ext uri="{FF2B5EF4-FFF2-40B4-BE49-F238E27FC236}">
                <a16:creationId xmlns:a16="http://schemas.microsoft.com/office/drawing/2014/main" id="{5B261EED-5CF2-6A7F-37DC-EEF84C1540D6}"/>
              </a:ext>
            </a:extLst>
          </p:cNvPr>
          <p:cNvSpPr txBox="1"/>
          <p:nvPr/>
        </p:nvSpPr>
        <p:spPr>
          <a:xfrm>
            <a:off x="5364088" y="6379690"/>
            <a:ext cx="5103628" cy="369332"/>
          </a:xfrm>
          <a:prstGeom prst="rect">
            <a:avLst/>
          </a:prstGeom>
          <a:noFill/>
        </p:spPr>
        <p:txBody>
          <a:bodyPr wrap="square">
            <a:spAutoFit/>
          </a:bodyPr>
          <a:lstStyle/>
          <a:p>
            <a:pPr algn="ct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VOSviewer</a:t>
            </a:r>
            <a:r>
              <a:rPr lang="cs-CZ" dirty="0">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215713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BIBLIOGRAPHIC ANALYSIS</a:t>
            </a:r>
          </a:p>
        </p:txBody>
      </p:sp>
      <p:sp>
        <p:nvSpPr>
          <p:cNvPr id="7" name="Zástupný symbol pro obsah 2"/>
          <p:cNvSpPr>
            <a:spLocks noGrp="1"/>
          </p:cNvSpPr>
          <p:nvPr>
            <p:ph idx="1"/>
          </p:nvPr>
        </p:nvSpPr>
        <p:spPr>
          <a:xfrm>
            <a:off x="457200" y="1268760"/>
            <a:ext cx="8229600" cy="4968551"/>
          </a:xfrm>
        </p:spPr>
        <p:txBody>
          <a:bodyPr>
            <a:normAutofit/>
          </a:bodyPr>
          <a:lstStyle/>
          <a:p>
            <a:pPr algn="just">
              <a:spcBef>
                <a:spcPts val="2000"/>
              </a:spcBef>
            </a:pPr>
            <a:r>
              <a:rPr lang="cs-CZ" sz="2400" dirty="0">
                <a:latin typeface="Times New Roman" panose="02020603050405020304" pitchFamily="18" charset="0"/>
                <a:cs typeface="Times New Roman" panose="02020603050405020304" pitchFamily="18" charset="0"/>
              </a:rPr>
              <a:t>3 </a:t>
            </a:r>
            <a:r>
              <a:rPr lang="cs-CZ" sz="2400" dirty="0" err="1">
                <a:latin typeface="Times New Roman" panose="02020603050405020304" pitchFamily="18" charset="0"/>
                <a:cs typeface="Times New Roman" panose="02020603050405020304" pitchFamily="18" charset="0"/>
              </a:rPr>
              <a:t>main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clusters</a:t>
            </a:r>
            <a:r>
              <a:rPr lang="cs-CZ" sz="2400" dirty="0">
                <a:latin typeface="Times New Roman" panose="02020603050405020304" pitchFamily="18" charset="0"/>
                <a:cs typeface="Times New Roman" panose="02020603050405020304" pitchFamily="18" charset="0"/>
              </a:rPr>
              <a:t> </a:t>
            </a:r>
          </a:p>
          <a:p>
            <a:pPr algn="just">
              <a:spcBef>
                <a:spcPts val="2000"/>
              </a:spcBef>
            </a:pPr>
            <a:r>
              <a:rPr lang="cs-CZ" sz="2400" dirty="0" err="1">
                <a:latin typeface="Times New Roman" panose="02020603050405020304" pitchFamily="18" charset="0"/>
                <a:cs typeface="Times New Roman" panose="02020603050405020304" pitchFamily="18" charset="0"/>
              </a:rPr>
              <a:t>Bibliographic</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analysis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critical</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evaluation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of</a:t>
            </a:r>
            <a:r>
              <a:rPr lang="cs-CZ" sz="2400" dirty="0">
                <a:latin typeface="Times New Roman" panose="02020603050405020304" pitchFamily="18" charset="0"/>
                <a:cs typeface="Times New Roman" panose="02020603050405020304" pitchFamily="18" charset="0"/>
              </a:rPr>
              <a:t> n = 41</a:t>
            </a:r>
          </a:p>
        </p:txBody>
      </p:sp>
      <p:pic>
        <p:nvPicPr>
          <p:cNvPr id="2" name="Obrázek 1">
            <a:extLst>
              <a:ext uri="{FF2B5EF4-FFF2-40B4-BE49-F238E27FC236}">
                <a16:creationId xmlns:a16="http://schemas.microsoft.com/office/drawing/2014/main" id="{D0A15F28-2DE6-F7DB-6634-A4CA8B3A61B3}"/>
              </a:ext>
            </a:extLst>
          </p:cNvPr>
          <p:cNvPicPr>
            <a:picLocks noChangeAspect="1"/>
          </p:cNvPicPr>
          <p:nvPr/>
        </p:nvPicPr>
        <p:blipFill>
          <a:blip r:embed="rId3"/>
          <a:stretch>
            <a:fillRect/>
          </a:stretch>
        </p:blipFill>
        <p:spPr>
          <a:xfrm>
            <a:off x="298961" y="2924944"/>
            <a:ext cx="8319709" cy="2882207"/>
          </a:xfrm>
          <a:prstGeom prst="rect">
            <a:avLst/>
          </a:prstGeom>
        </p:spPr>
      </p:pic>
      <p:sp>
        <p:nvSpPr>
          <p:cNvPr id="3" name="TextovéPole 2">
            <a:extLst>
              <a:ext uri="{FF2B5EF4-FFF2-40B4-BE49-F238E27FC236}">
                <a16:creationId xmlns:a16="http://schemas.microsoft.com/office/drawing/2014/main" id="{D857D123-8474-6BB0-7FC7-E709A305B044}"/>
              </a:ext>
            </a:extLst>
          </p:cNvPr>
          <p:cNvSpPr txBox="1"/>
          <p:nvPr/>
        </p:nvSpPr>
        <p:spPr>
          <a:xfrm>
            <a:off x="4716016" y="5633493"/>
            <a:ext cx="5103628" cy="369332"/>
          </a:xfrm>
          <a:prstGeom prst="rect">
            <a:avLst/>
          </a:prstGeom>
          <a:noFill/>
        </p:spPr>
        <p:txBody>
          <a:bodyPr wrap="square">
            <a:spAutoFit/>
          </a:bodyPr>
          <a:lstStyle/>
          <a:p>
            <a:pPr algn="ct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own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work</a:t>
            </a:r>
            <a:r>
              <a:rPr lang="cs-CZ" dirty="0">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53542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fontScale="90000"/>
          </a:bodyPr>
          <a:lstStyle/>
          <a:p>
            <a:pPr algn="l"/>
            <a:r>
              <a:rPr lang="en-US" sz="2800" b="1" dirty="0">
                <a:latin typeface="Times New Roman" panose="02020603050405020304" pitchFamily="18" charset="0"/>
                <a:cs typeface="Times New Roman" panose="02020603050405020304" pitchFamily="18" charset="0"/>
              </a:rPr>
              <a:t>THEORETICAL PAPERS DEVELOPING THE LEAN STARTUP APPROACH</a:t>
            </a:r>
            <a:endParaRPr lang="cs-CZ" sz="2800" b="1" dirty="0">
              <a:latin typeface="Times New Roman" panose="02020603050405020304" pitchFamily="18" charset="0"/>
              <a:cs typeface="Times New Roman" panose="02020603050405020304" pitchFamily="18" charset="0"/>
            </a:endParaRPr>
          </a:p>
        </p:txBody>
      </p:sp>
      <p:sp>
        <p:nvSpPr>
          <p:cNvPr id="7" name="Zástupný symbol pro obsah 2"/>
          <p:cNvSpPr>
            <a:spLocks noGrp="1"/>
          </p:cNvSpPr>
          <p:nvPr>
            <p:ph idx="1"/>
          </p:nvPr>
        </p:nvSpPr>
        <p:spPr>
          <a:xfrm>
            <a:off x="457200" y="1268760"/>
            <a:ext cx="8229600" cy="4968551"/>
          </a:xfrm>
        </p:spPr>
        <p:txBody>
          <a:bodyPr>
            <a:normAutofit/>
          </a:bodyPr>
          <a:lstStyle/>
          <a:p>
            <a:pPr algn="just"/>
            <a:r>
              <a:rPr lang="en-US" sz="2000" dirty="0">
                <a:latin typeface="Times New Roman" panose="02020603050405020304" pitchFamily="18" charset="0"/>
                <a:cs typeface="Times New Roman" panose="02020603050405020304" pitchFamily="18" charset="0"/>
              </a:rPr>
              <a:t>A large number of authors argue that the lean startup principle is not better explained, does </a:t>
            </a:r>
            <a:r>
              <a:rPr lang="en-US" sz="2000" b="1" dirty="0">
                <a:latin typeface="Times New Roman" panose="02020603050405020304" pitchFamily="18" charset="0"/>
                <a:cs typeface="Times New Roman" panose="02020603050405020304" pitchFamily="18" charset="0"/>
              </a:rPr>
              <a:t>not have a solid foundation</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what assumptions are to be primarily tested, at what intervals, for how long and why a lean startup approach is effective</a:t>
            </a:r>
            <a:r>
              <a:rPr lang="cs-CZ" sz="20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Bocken</a:t>
            </a:r>
            <a:r>
              <a:rPr lang="cs-CZ"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Snihur</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2020</a:t>
            </a:r>
            <a:r>
              <a:rPr lang="cs-CZ" sz="1600" dirty="0">
                <a:latin typeface="Times New Roman" panose="02020603050405020304" pitchFamily="18" charset="0"/>
                <a:cs typeface="Times New Roman" panose="02020603050405020304" pitchFamily="18" charset="0"/>
              </a:rPr>
              <a:t>; </a:t>
            </a:r>
            <a:r>
              <a:rPr lang="cs-CZ" sz="1600" dirty="0" err="1">
                <a:latin typeface="Times New Roman" panose="02020603050405020304" pitchFamily="18" charset="0"/>
                <a:cs typeface="Times New Roman" panose="02020603050405020304" pitchFamily="18" charset="0"/>
              </a:rPr>
              <a:t>Zorzetti</a:t>
            </a:r>
            <a:r>
              <a:rPr lang="cs-CZ" sz="1600" dirty="0">
                <a:latin typeface="Times New Roman" panose="02020603050405020304" pitchFamily="18" charset="0"/>
                <a:cs typeface="Times New Roman" panose="02020603050405020304" pitchFamily="18" charset="0"/>
              </a:rPr>
              <a:t> et al., 2020;</a:t>
            </a:r>
            <a:r>
              <a:rPr lang="en-US" sz="1600" dirty="0">
                <a:latin typeface="Times New Roman" panose="02020603050405020304" pitchFamily="18" charset="0"/>
                <a:cs typeface="Times New Roman" panose="02020603050405020304" pitchFamily="18" charset="0"/>
              </a:rPr>
              <a:t> Yoo et al.</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2021</a:t>
            </a:r>
            <a:r>
              <a:rPr lang="cs-CZ" sz="1600" dirty="0">
                <a:latin typeface="Times New Roman" panose="02020603050405020304" pitchFamily="18" charset="0"/>
                <a:cs typeface="Times New Roman" panose="02020603050405020304" pitchFamily="18" charset="0"/>
              </a:rPr>
              <a:t>)</a:t>
            </a:r>
          </a:p>
          <a:p>
            <a:pPr marL="0" indent="0" algn="just">
              <a:buNone/>
            </a:pPr>
            <a:endParaRPr lang="cs-CZ" sz="16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Axiomatic design </a:t>
            </a:r>
            <a:r>
              <a:rPr lang="cs-CZ" sz="2000" dirty="0" err="1">
                <a:latin typeface="Times New Roman" panose="02020603050405020304" pitchFamily="18" charset="0"/>
                <a:cs typeface="Times New Roman" panose="02020603050405020304" pitchFamily="18" charset="0"/>
              </a:rPr>
              <a:t>method</a:t>
            </a:r>
            <a:r>
              <a:rPr lang="cs-CZ" sz="2000" dirty="0">
                <a:latin typeface="Times New Roman" panose="02020603050405020304" pitchFamily="18" charset="0"/>
                <a:cs typeface="Times New Roman" panose="02020603050405020304" pitchFamily="18" charset="0"/>
              </a:rPr>
              <a:t> – more </a:t>
            </a:r>
            <a:r>
              <a:rPr lang="cs-CZ" sz="2000" dirty="0" err="1">
                <a:latin typeface="Times New Roman" panose="02020603050405020304" pitchFamily="18" charset="0"/>
                <a:cs typeface="Times New Roman" panose="02020603050405020304" pitchFamily="18" charset="0"/>
              </a:rPr>
              <a:t>effective</a:t>
            </a:r>
            <a:r>
              <a:rPr lang="cs-CZ" sz="20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Girgenti</a:t>
            </a:r>
            <a:r>
              <a:rPr lang="en-US" sz="1600" dirty="0">
                <a:latin typeface="Times New Roman" panose="02020603050405020304" pitchFamily="18" charset="0"/>
                <a:cs typeface="Times New Roman" panose="02020603050405020304" pitchFamily="18" charset="0"/>
              </a:rPr>
              <a:t> et al.</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2016)</a:t>
            </a:r>
            <a:endParaRPr lang="cs-CZ" sz="1600" dirty="0">
              <a:latin typeface="Times New Roman" panose="02020603050405020304" pitchFamily="18" charset="0"/>
              <a:cs typeface="Times New Roman" panose="02020603050405020304" pitchFamily="18" charset="0"/>
            </a:endParaRPr>
          </a:p>
          <a:p>
            <a:pPr marL="0" indent="0" algn="just">
              <a:buNone/>
            </a:pPr>
            <a:endParaRPr lang="cs-CZ" sz="1600" dirty="0">
              <a:latin typeface="Times New Roman" panose="02020603050405020304" pitchFamily="18" charset="0"/>
              <a:cs typeface="Times New Roman" panose="02020603050405020304" pitchFamily="18" charset="0"/>
            </a:endParaRPr>
          </a:p>
          <a:p>
            <a:pPr algn="just"/>
            <a:r>
              <a:rPr lang="cs-CZ" sz="2000" dirty="0">
                <a:latin typeface="Times New Roman" panose="02020603050405020304" pitchFamily="18" charset="0"/>
                <a:cs typeface="Times New Roman" panose="02020603050405020304" pitchFamily="18" charset="0"/>
              </a:rPr>
              <a:t>C</a:t>
            </a:r>
            <a:r>
              <a:rPr lang="en-US" sz="2000" dirty="0" err="1">
                <a:latin typeface="Times New Roman" panose="02020603050405020304" pitchFamily="18" charset="0"/>
                <a:cs typeface="Times New Roman" panose="02020603050405020304" pitchFamily="18" charset="0"/>
              </a:rPr>
              <a:t>onfirmation</a:t>
            </a:r>
            <a:r>
              <a:rPr lang="en-US" sz="2000" dirty="0">
                <a:latin typeface="Times New Roman" panose="02020603050405020304" pitchFamily="18" charset="0"/>
                <a:cs typeface="Times New Roman" panose="02020603050405020304" pitchFamily="18" charset="0"/>
              </a:rPr>
              <a:t> of the use of the lean startup method in</a:t>
            </a:r>
            <a:r>
              <a:rPr lang="cs-CZ"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early stage venture </a:t>
            </a:r>
            <a:r>
              <a:rPr lang="en-US" sz="2000" dirty="0">
                <a:latin typeface="Times New Roman" panose="02020603050405020304" pitchFamily="18" charset="0"/>
                <a:cs typeface="Times New Roman" panose="02020603050405020304" pitchFamily="18" charset="0"/>
              </a:rPr>
              <a:t>creation</a:t>
            </a:r>
            <a:r>
              <a:rPr lang="cs-CZ" sz="24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Mansoori</a:t>
            </a:r>
            <a:r>
              <a:rPr lang="en-US" sz="1600" dirty="0">
                <a:latin typeface="Times New Roman" panose="02020603050405020304" pitchFamily="18" charset="0"/>
                <a:cs typeface="Times New Roman" panose="02020603050405020304" pitchFamily="18" charset="0"/>
              </a:rPr>
              <a:t> and </a:t>
            </a:r>
            <a:r>
              <a:rPr lang="en-US" sz="1600" dirty="0" err="1">
                <a:latin typeface="Times New Roman" panose="02020603050405020304" pitchFamily="18" charset="0"/>
                <a:cs typeface="Times New Roman" panose="02020603050405020304" pitchFamily="18" charset="0"/>
              </a:rPr>
              <a:t>Lackéus</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2020) </a:t>
            </a:r>
            <a:endParaRPr 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45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fontScale="90000"/>
          </a:bodyPr>
          <a:lstStyle/>
          <a:p>
            <a:pPr algn="l"/>
            <a:r>
              <a:rPr lang="en-US" sz="2800" b="1" dirty="0">
                <a:latin typeface="Times New Roman" panose="02020603050405020304" pitchFamily="18" charset="0"/>
                <a:cs typeface="Times New Roman" panose="02020603050405020304" pitchFamily="18" charset="0"/>
              </a:rPr>
              <a:t>THEORETICAL PAPERS DEVELOPING THE LEAN STARTUP APPROACH</a:t>
            </a:r>
            <a:endParaRPr lang="cs-CZ" sz="2800" b="1" dirty="0">
              <a:latin typeface="Times New Roman" panose="02020603050405020304" pitchFamily="18" charset="0"/>
              <a:cs typeface="Times New Roman" panose="02020603050405020304" pitchFamily="18" charset="0"/>
            </a:endParaRPr>
          </a:p>
        </p:txBody>
      </p:sp>
      <p:sp>
        <p:nvSpPr>
          <p:cNvPr id="8" name="Obdélník 7">
            <a:extLst>
              <a:ext uri="{FF2B5EF4-FFF2-40B4-BE49-F238E27FC236}">
                <a16:creationId xmlns:a16="http://schemas.microsoft.com/office/drawing/2014/main" id="{FA3DD6E3-78EC-21B8-BCD0-30CB9325A226}"/>
              </a:ext>
            </a:extLst>
          </p:cNvPr>
          <p:cNvSpPr/>
          <p:nvPr/>
        </p:nvSpPr>
        <p:spPr>
          <a:xfrm>
            <a:off x="0" y="5765649"/>
            <a:ext cx="2267744" cy="134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7F0E4E15-7FF5-B968-8A9F-565A52900596}"/>
              </a:ext>
            </a:extLst>
          </p:cNvPr>
          <p:cNvSpPr/>
          <p:nvPr/>
        </p:nvSpPr>
        <p:spPr>
          <a:xfrm>
            <a:off x="7668344" y="-99392"/>
            <a:ext cx="194421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a:extLst>
              <a:ext uri="{FF2B5EF4-FFF2-40B4-BE49-F238E27FC236}">
                <a16:creationId xmlns:a16="http://schemas.microsoft.com/office/drawing/2014/main" id="{6B3CB579-D498-C4C2-C6AF-6B42755DCED2}"/>
              </a:ext>
            </a:extLst>
          </p:cNvPr>
          <p:cNvSpPr txBox="1"/>
          <p:nvPr/>
        </p:nvSpPr>
        <p:spPr>
          <a:xfrm>
            <a:off x="2020186" y="6362990"/>
            <a:ext cx="5103628" cy="369332"/>
          </a:xfrm>
          <a:prstGeom prst="rect">
            <a:avLst/>
          </a:prstGeom>
          <a:noFill/>
        </p:spPr>
        <p:txBody>
          <a:bodyPr wrap="square">
            <a:spAutoFit/>
          </a:bodyPr>
          <a:lstStyle/>
          <a:p>
            <a:pPr algn="ct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Shepherd</a:t>
            </a:r>
            <a:r>
              <a:rPr lang="cs-CZ" dirty="0">
                <a:latin typeface="Times New Roman" panose="02020603050405020304" pitchFamily="18" charset="0"/>
                <a:cs typeface="Times New Roman" panose="02020603050405020304" pitchFamily="18" charset="0"/>
              </a:rPr>
              <a:t>, Gruber, 2021)</a:t>
            </a:r>
          </a:p>
        </p:txBody>
      </p:sp>
      <p:pic>
        <p:nvPicPr>
          <p:cNvPr id="12" name="Obrázek 11">
            <a:extLst>
              <a:ext uri="{FF2B5EF4-FFF2-40B4-BE49-F238E27FC236}">
                <a16:creationId xmlns:a16="http://schemas.microsoft.com/office/drawing/2014/main" id="{48B0C0B3-118E-B65A-999E-A9C0B1D20605}"/>
              </a:ext>
            </a:extLst>
          </p:cNvPr>
          <p:cNvPicPr>
            <a:picLocks noChangeAspect="1"/>
          </p:cNvPicPr>
          <p:nvPr/>
        </p:nvPicPr>
        <p:blipFill>
          <a:blip r:embed="rId3"/>
          <a:stretch>
            <a:fillRect/>
          </a:stretch>
        </p:blipFill>
        <p:spPr>
          <a:xfrm>
            <a:off x="0" y="125678"/>
            <a:ext cx="9144000" cy="6194757"/>
          </a:xfrm>
          <a:prstGeom prst="rect">
            <a:avLst/>
          </a:prstGeom>
        </p:spPr>
      </p:pic>
    </p:spTree>
    <p:extLst>
      <p:ext uri="{BB962C8B-B14F-4D97-AF65-F5344CB8AC3E}">
        <p14:creationId xmlns:p14="http://schemas.microsoft.com/office/powerpoint/2010/main" val="206522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fontScale="90000"/>
          </a:bodyPr>
          <a:lstStyle/>
          <a:p>
            <a:pPr algn="l"/>
            <a:r>
              <a:rPr lang="en-US" sz="2800" b="1" dirty="0">
                <a:latin typeface="Times New Roman" panose="02020603050405020304" pitchFamily="18" charset="0"/>
                <a:cs typeface="Times New Roman" panose="02020603050405020304" pitchFamily="18" charset="0"/>
              </a:rPr>
              <a:t>APPLIED RESEARCH - LEAN STARTUP APPROACH IN GENERAL</a:t>
            </a:r>
            <a:endParaRPr lang="cs-CZ" sz="2800" b="1" dirty="0">
              <a:latin typeface="Times New Roman" panose="02020603050405020304" pitchFamily="18" charset="0"/>
              <a:cs typeface="Times New Roman" panose="02020603050405020304" pitchFamily="18" charset="0"/>
            </a:endParaRPr>
          </a:p>
        </p:txBody>
      </p:sp>
      <p:sp>
        <p:nvSpPr>
          <p:cNvPr id="7" name="Zástupný symbol pro obsah 2"/>
          <p:cNvSpPr>
            <a:spLocks noGrp="1"/>
          </p:cNvSpPr>
          <p:nvPr>
            <p:ph idx="1"/>
          </p:nvPr>
        </p:nvSpPr>
        <p:spPr>
          <a:xfrm>
            <a:off x="457200" y="1268760"/>
            <a:ext cx="8229600" cy="4968551"/>
          </a:xfrm>
        </p:spPr>
        <p:txBody>
          <a:bodyPr>
            <a:normAutofit/>
          </a:bodyPr>
          <a:lstStyle/>
          <a:p>
            <a:pPr algn="just"/>
            <a:r>
              <a:rPr lang="cs-CZ" sz="2000" b="1" dirty="0">
                <a:latin typeface="Times New Roman" panose="02020603050405020304" pitchFamily="18" charset="0"/>
                <a:cs typeface="Times New Roman" panose="02020603050405020304" pitchFamily="18" charset="0"/>
              </a:rPr>
              <a:t>Not </a:t>
            </a:r>
            <a:r>
              <a:rPr lang="cs-CZ" sz="2000" b="1" dirty="0" err="1">
                <a:latin typeface="Times New Roman" panose="02020603050405020304" pitchFamily="18" charset="0"/>
                <a:cs typeface="Times New Roman" panose="02020603050405020304" pitchFamily="18" charset="0"/>
              </a:rPr>
              <a:t>need</a:t>
            </a:r>
            <a:r>
              <a:rPr lang="en-US" sz="2000" b="1" dirty="0">
                <a:latin typeface="Times New Roman" panose="02020603050405020304" pitchFamily="18" charset="0"/>
                <a:cs typeface="Times New Roman" panose="02020603050405020304" pitchFamily="18" charset="0"/>
              </a:rPr>
              <a:t> to have a working prototype to test its hypotheses through MVPs</a:t>
            </a:r>
            <a:r>
              <a:rPr lang="cs-CZ" sz="2000" b="1"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a:t>
            </a:r>
            <a:r>
              <a:rPr lang="cs-CZ" sz="1600" dirty="0" err="1">
                <a:latin typeface="Times New Roman" panose="02020603050405020304" pitchFamily="18" charset="0"/>
                <a:cs typeface="Times New Roman" panose="02020603050405020304" pitchFamily="18" charset="0"/>
              </a:rPr>
              <a:t>Karia</a:t>
            </a:r>
            <a:r>
              <a:rPr lang="cs-CZ" sz="1600" dirty="0">
                <a:latin typeface="Times New Roman" panose="02020603050405020304" pitchFamily="18" charset="0"/>
                <a:cs typeface="Times New Roman" panose="02020603050405020304" pitchFamily="18" charset="0"/>
              </a:rPr>
              <a:t> et al., 2022) </a:t>
            </a:r>
          </a:p>
          <a:p>
            <a:pPr marL="0" indent="0" algn="just">
              <a:buNone/>
            </a:pPr>
            <a:endParaRPr lang="cs-CZ" sz="1600" dirty="0">
              <a:latin typeface="Times New Roman" panose="02020603050405020304" pitchFamily="18" charset="0"/>
              <a:cs typeface="Times New Roman" panose="02020603050405020304" pitchFamily="18" charset="0"/>
            </a:endParaRPr>
          </a:p>
          <a:p>
            <a:pPr algn="just"/>
            <a:r>
              <a:rPr lang="cs-CZ" sz="2000" dirty="0">
                <a:latin typeface="Times New Roman" panose="02020603050405020304" pitchFamily="18" charset="0"/>
                <a:cs typeface="Times New Roman" panose="02020603050405020304" pitchFamily="18" charset="0"/>
              </a:rPr>
              <a:t>F</a:t>
            </a:r>
            <a:r>
              <a:rPr lang="en-US" sz="2000" dirty="0" err="1">
                <a:latin typeface="Times New Roman" panose="02020603050405020304" pitchFamily="18" charset="0"/>
                <a:cs typeface="Times New Roman" panose="02020603050405020304" pitchFamily="18" charset="0"/>
              </a:rPr>
              <a:t>ocus</a:t>
            </a:r>
            <a:r>
              <a:rPr lang="en-US" sz="2000" dirty="0">
                <a:latin typeface="Times New Roman" panose="02020603050405020304" pitchFamily="18" charset="0"/>
                <a:cs typeface="Times New Roman" panose="02020603050405020304" pitchFamily="18" charset="0"/>
              </a:rPr>
              <a:t> on implementing well-structured plans and scaling up have higher profit growth</a:t>
            </a:r>
            <a:r>
              <a:rPr lang="cs-CZ"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not true for businesses that are less than </a:t>
            </a:r>
            <a:r>
              <a:rPr lang="en-US" sz="2000" b="1" dirty="0">
                <a:latin typeface="Times New Roman" panose="02020603050405020304" pitchFamily="18" charset="0"/>
                <a:cs typeface="Times New Roman" panose="02020603050405020304" pitchFamily="18" charset="0"/>
              </a:rPr>
              <a:t>7 years old</a:t>
            </a:r>
            <a:r>
              <a:rPr lang="cs-CZ" sz="2000" b="1"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Yang et al.</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2019</a:t>
            </a:r>
            <a:r>
              <a:rPr lang="cs-CZ" sz="1600" dirty="0">
                <a:latin typeface="Times New Roman" panose="02020603050405020304" pitchFamily="18" charset="0"/>
                <a:cs typeface="Times New Roman" panose="02020603050405020304" pitchFamily="18" charset="0"/>
              </a:rPr>
              <a:t>)</a:t>
            </a:r>
          </a:p>
          <a:p>
            <a:pPr marL="0" indent="0" algn="just">
              <a:buNone/>
            </a:pPr>
            <a:endParaRPr lang="cs-CZ" sz="2000" dirty="0">
              <a:latin typeface="Times New Roman" panose="02020603050405020304" pitchFamily="18" charset="0"/>
              <a:cs typeface="Times New Roman" panose="02020603050405020304" pitchFamily="18" charset="0"/>
            </a:endParaRPr>
          </a:p>
          <a:p>
            <a:pPr algn="just"/>
            <a:r>
              <a:rPr lang="cs-CZ" sz="2000" b="1" dirty="0">
                <a:latin typeface="Times New Roman" panose="02020603050405020304" pitchFamily="18" charset="0"/>
                <a:cs typeface="Times New Roman" panose="02020603050405020304" pitchFamily="18" charset="0"/>
              </a:rPr>
              <a:t>C</a:t>
            </a:r>
            <a:r>
              <a:rPr lang="en-US" sz="2000" b="1" dirty="0">
                <a:latin typeface="Times New Roman" panose="02020603050405020304" pitchFamily="18" charset="0"/>
                <a:cs typeface="Times New Roman" panose="02020603050405020304" pitchFamily="18" charset="0"/>
              </a:rPr>
              <a:t>an be applied in all companies and industries</a:t>
            </a:r>
            <a:r>
              <a:rPr lang="en-US" sz="2000" dirty="0">
                <a:latin typeface="Times New Roman" panose="02020603050405020304" pitchFamily="18" charset="0"/>
                <a:cs typeface="Times New Roman" panose="02020603050405020304" pitchFamily="18" charset="0"/>
              </a:rPr>
              <a:t>, but for large companies, more time-consuming customer contact must be maintained</a:t>
            </a:r>
            <a:r>
              <a:rPr lang="cs-CZ" sz="20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Jesemann</a:t>
            </a:r>
            <a:r>
              <a:rPr lang="en-US" sz="1600" dirty="0">
                <a:latin typeface="Times New Roman" panose="02020603050405020304" pitchFamily="18" charset="0"/>
                <a:cs typeface="Times New Roman" panose="02020603050405020304" pitchFamily="18" charset="0"/>
              </a:rPr>
              <a:t> et al.</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2021)</a:t>
            </a:r>
            <a:endParaRPr lang="cs-CZ" sz="1600" dirty="0">
              <a:latin typeface="Times New Roman" panose="02020603050405020304" pitchFamily="18" charset="0"/>
              <a:cs typeface="Times New Roman" panose="02020603050405020304" pitchFamily="18" charset="0"/>
            </a:endParaRPr>
          </a:p>
          <a:p>
            <a:pPr algn="just"/>
            <a:endParaRPr lang="cs-CZ" sz="1600" dirty="0">
              <a:latin typeface="Times New Roman" panose="02020603050405020304" pitchFamily="18" charset="0"/>
              <a:cs typeface="Times New Roman" panose="02020603050405020304" pitchFamily="18" charset="0"/>
            </a:endParaRPr>
          </a:p>
          <a:p>
            <a:pPr algn="just"/>
            <a:r>
              <a:rPr lang="cs-CZ" sz="2000" b="1" dirty="0">
                <a:latin typeface="Times New Roman" panose="02020603050405020304" pitchFamily="18" charset="0"/>
                <a:cs typeface="Times New Roman" panose="02020603050405020304" pitchFamily="18" charset="0"/>
              </a:rPr>
              <a:t>O</a:t>
            </a:r>
            <a:r>
              <a:rPr lang="en-US" sz="2000" b="1" dirty="0" err="1">
                <a:latin typeface="Times New Roman" panose="02020603050405020304" pitchFamily="18" charset="0"/>
                <a:cs typeface="Times New Roman" panose="02020603050405020304" pitchFamily="18" charset="0"/>
              </a:rPr>
              <a:t>rganizational</a:t>
            </a:r>
            <a:r>
              <a:rPr lang="en-US" sz="2000" b="1" dirty="0">
                <a:latin typeface="Times New Roman" panose="02020603050405020304" pitchFamily="18" charset="0"/>
                <a:cs typeface="Times New Roman" panose="02020603050405020304" pitchFamily="18" charset="0"/>
              </a:rPr>
              <a:t> culture</a:t>
            </a:r>
            <a:r>
              <a:rPr lang="cs-CZ"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prior knowledge of the market </a:t>
            </a:r>
            <a:r>
              <a:rPr lang="en-US" sz="1600" dirty="0">
                <a:latin typeface="Times New Roman" panose="02020603050405020304" pitchFamily="18" charset="0"/>
                <a:cs typeface="Times New Roman" panose="02020603050405020304" pitchFamily="18" charset="0"/>
              </a:rPr>
              <a:t>(</a:t>
            </a:r>
            <a:r>
              <a:rPr lang="cs-CZ" sz="1600" dirty="0" err="1">
                <a:latin typeface="Times New Roman" panose="02020603050405020304" pitchFamily="18" charset="0"/>
                <a:cs typeface="Times New Roman" panose="02020603050405020304" pitchFamily="18" charset="0"/>
              </a:rPr>
              <a:t>Dennehy</a:t>
            </a:r>
            <a:r>
              <a:rPr lang="cs-CZ" sz="1600" dirty="0">
                <a:latin typeface="Times New Roman" panose="02020603050405020304" pitchFamily="18" charset="0"/>
                <a:cs typeface="Times New Roman" panose="02020603050405020304" pitchFamily="18" charset="0"/>
              </a:rPr>
              <a:t> et al., 2019; </a:t>
            </a:r>
            <a:r>
              <a:rPr lang="en-US" sz="1600" dirty="0">
                <a:latin typeface="Times New Roman" panose="02020603050405020304" pitchFamily="18" charset="0"/>
                <a:cs typeface="Times New Roman" panose="02020603050405020304" pitchFamily="18" charset="0"/>
              </a:rPr>
              <a:t>De Cock et al., 2020</a:t>
            </a:r>
            <a:r>
              <a:rPr lang="cs-CZ" sz="1600" dirty="0">
                <a:latin typeface="Times New Roman" panose="02020603050405020304" pitchFamily="18" charset="0"/>
                <a:cs typeface="Times New Roman" panose="02020603050405020304" pitchFamily="18" charset="0"/>
              </a:rPr>
              <a:t>)</a:t>
            </a:r>
          </a:p>
          <a:p>
            <a:pPr algn="just"/>
            <a:endParaRPr 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11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fontScale="90000"/>
          </a:bodyPr>
          <a:lstStyle/>
          <a:p>
            <a:pPr algn="l"/>
            <a:r>
              <a:rPr lang="en-US" sz="2800" b="1" dirty="0">
                <a:latin typeface="Times New Roman" panose="02020603050405020304" pitchFamily="18" charset="0"/>
                <a:cs typeface="Times New Roman" panose="02020603050405020304" pitchFamily="18" charset="0"/>
              </a:rPr>
              <a:t>APPLIED RESEARCH - LEAN STARTUP AND DIGITALIZATION</a:t>
            </a:r>
            <a:endParaRPr lang="cs-CZ" sz="2800" b="1" dirty="0">
              <a:latin typeface="Times New Roman" panose="02020603050405020304" pitchFamily="18" charset="0"/>
              <a:cs typeface="Times New Roman" panose="02020603050405020304" pitchFamily="18" charset="0"/>
            </a:endParaRPr>
          </a:p>
        </p:txBody>
      </p:sp>
      <p:sp>
        <p:nvSpPr>
          <p:cNvPr id="7" name="Zástupný symbol pro obsah 2"/>
          <p:cNvSpPr>
            <a:spLocks noGrp="1"/>
          </p:cNvSpPr>
          <p:nvPr>
            <p:ph idx="1"/>
          </p:nvPr>
        </p:nvSpPr>
        <p:spPr>
          <a:xfrm>
            <a:off x="457200" y="1268760"/>
            <a:ext cx="8229600" cy="4968551"/>
          </a:xfrm>
        </p:spPr>
        <p:txBody>
          <a:bodyPr>
            <a:normAutofit/>
          </a:bodyPr>
          <a:lstStyle/>
          <a:p>
            <a:pPr algn="just"/>
            <a:r>
              <a:rPr lang="cs-CZ" sz="2000" dirty="0" err="1">
                <a:latin typeface="Times New Roman" panose="02020603050405020304" pitchFamily="18" charset="0"/>
                <a:cs typeface="Times New Roman" panose="02020603050405020304" pitchFamily="18" charset="0"/>
              </a:rPr>
              <a:t>Relation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of</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BMI with Lean Startup Approaches and Agile Development</a:t>
            </a:r>
            <a:r>
              <a:rPr lang="cs-CZ" sz="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Ghezzi</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Cavallo, 2020)</a:t>
            </a:r>
            <a:endParaRPr lang="cs-CZ" sz="1600" dirty="0">
              <a:latin typeface="Times New Roman" panose="02020603050405020304" pitchFamily="18" charset="0"/>
              <a:cs typeface="Times New Roman" panose="02020603050405020304" pitchFamily="18" charset="0"/>
            </a:endParaRPr>
          </a:p>
          <a:p>
            <a:pPr marL="0" indent="0" algn="just">
              <a:buNone/>
            </a:pPr>
            <a:endParaRPr lang="cs-CZ" sz="1600" dirty="0">
              <a:latin typeface="Times New Roman" panose="02020603050405020304" pitchFamily="18" charset="0"/>
              <a:cs typeface="Times New Roman" panose="02020603050405020304" pitchFamily="18" charset="0"/>
            </a:endParaRPr>
          </a:p>
          <a:p>
            <a:pPr algn="just"/>
            <a:r>
              <a:rPr lang="cs-CZ" sz="2000" b="1" dirty="0">
                <a:latin typeface="Times New Roman" panose="02020603050405020304" pitchFamily="18" charset="0"/>
                <a:cs typeface="Times New Roman" panose="02020603050405020304" pitchFamily="18" charset="0"/>
              </a:rPr>
              <a:t>B2B </a:t>
            </a:r>
            <a:r>
              <a:rPr lang="cs-CZ" sz="2000" b="1" dirty="0" err="1">
                <a:latin typeface="Times New Roman" panose="02020603050405020304" pitchFamily="18" charset="0"/>
                <a:cs typeface="Times New Roman" panose="02020603050405020304" pitchFamily="18" charset="0"/>
              </a:rPr>
              <a:t>barriers</a:t>
            </a:r>
            <a:r>
              <a:rPr lang="cs-CZ" sz="2000" b="1" dirty="0">
                <a:latin typeface="Times New Roman" panose="02020603050405020304" pitchFamily="18" charset="0"/>
                <a:cs typeface="Times New Roman" panose="02020603050405020304" pitchFamily="18" charset="0"/>
              </a:rPr>
              <a:t> in </a:t>
            </a:r>
            <a:r>
              <a:rPr lang="cs-CZ" sz="2000" b="1" dirty="0" err="1">
                <a:latin typeface="Times New Roman" panose="02020603050405020304" pitchFamily="18" charset="0"/>
                <a:cs typeface="Times New Roman" panose="02020603050405020304" pitchFamily="18" charset="0"/>
              </a:rPr>
              <a:t>developing</a:t>
            </a:r>
            <a:r>
              <a:rPr lang="cs-CZ" sz="2000" b="1" dirty="0">
                <a:latin typeface="Times New Roman" panose="02020603050405020304" pitchFamily="18" charset="0"/>
                <a:cs typeface="Times New Roman" panose="02020603050405020304" pitchFamily="18" charset="0"/>
              </a:rPr>
              <a:t> </a:t>
            </a:r>
            <a:r>
              <a:rPr lang="cs-CZ" sz="2000" b="1" dirty="0" err="1">
                <a:latin typeface="Times New Roman" panose="02020603050405020304" pitchFamily="18" charset="0"/>
                <a:cs typeface="Times New Roman" panose="02020603050405020304" pitchFamily="18" charset="0"/>
              </a:rPr>
              <a:t>countries</a:t>
            </a:r>
            <a:r>
              <a:rPr lang="cs-CZ" sz="2000" b="1"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fewer options in validating the idea</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low</a:t>
            </a:r>
            <a:r>
              <a:rPr lang="cs-CZ" sz="2000" dirty="0">
                <a:latin typeface="Times New Roman" panose="02020603050405020304" pitchFamily="18" charset="0"/>
                <a:cs typeface="Times New Roman" panose="02020603050405020304" pitchFamily="18" charset="0"/>
              </a:rPr>
              <a:t> speed </a:t>
            </a:r>
            <a:r>
              <a:rPr lang="cs-CZ" sz="2000" dirty="0" err="1">
                <a:latin typeface="Times New Roman" panose="02020603050405020304" pitchFamily="18" charset="0"/>
                <a:cs typeface="Times New Roman" panose="02020603050405020304" pitchFamily="18" charset="0"/>
              </a:rPr>
              <a:t>of</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iteration</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MVP</a:t>
            </a:r>
            <a:r>
              <a:rPr lang="cs-CZ" sz="2000"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caus</a:t>
            </a:r>
            <a:r>
              <a:rPr lang="cs-CZ" sz="2000" dirty="0">
                <a:latin typeface="Times New Roman" panose="02020603050405020304" pitchFamily="18" charset="0"/>
                <a:cs typeface="Times New Roman" panose="02020603050405020304" pitchFamily="18" charset="0"/>
              </a:rPr>
              <a:t>es</a:t>
            </a:r>
            <a:r>
              <a:rPr lang="en-US" sz="2000" dirty="0">
                <a:latin typeface="Times New Roman" panose="02020603050405020304" pitchFamily="18" charset="0"/>
                <a:cs typeface="Times New Roman" panose="02020603050405020304" pitchFamily="18" charset="0"/>
              </a:rPr>
              <a:t> confusion in implementation</a:t>
            </a:r>
            <a:r>
              <a:rPr lang="cs-CZ" sz="20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a:t>
            </a:r>
            <a:r>
              <a:rPr lang="cs-CZ" sz="1600" dirty="0" err="1">
                <a:latin typeface="Times New Roman" panose="02020603050405020304" pitchFamily="18" charset="0"/>
                <a:cs typeface="Times New Roman" panose="02020603050405020304" pitchFamily="18" charset="0"/>
              </a:rPr>
              <a:t>Nirwan</a:t>
            </a:r>
            <a:r>
              <a:rPr lang="cs-CZ" sz="1600" dirty="0">
                <a:latin typeface="Times New Roman" panose="02020603050405020304" pitchFamily="18" charset="0"/>
                <a:cs typeface="Times New Roman" panose="02020603050405020304" pitchFamily="18" charset="0"/>
              </a:rPr>
              <a:t>, </a:t>
            </a:r>
            <a:r>
              <a:rPr lang="cs-CZ" sz="1600" dirty="0" err="1">
                <a:latin typeface="Times New Roman" panose="02020603050405020304" pitchFamily="18" charset="0"/>
                <a:cs typeface="Times New Roman" panose="02020603050405020304" pitchFamily="18" charset="0"/>
              </a:rPr>
              <a:t>Dhewanto</a:t>
            </a:r>
            <a:r>
              <a:rPr lang="cs-CZ" sz="1600" dirty="0">
                <a:latin typeface="Times New Roman" panose="02020603050405020304" pitchFamily="18" charset="0"/>
                <a:cs typeface="Times New Roman" panose="02020603050405020304" pitchFamily="18" charset="0"/>
              </a:rPr>
              <a:t>, 2015)</a:t>
            </a:r>
          </a:p>
          <a:p>
            <a:pPr marL="0" indent="0" algn="just">
              <a:buNone/>
            </a:pPr>
            <a:endParaRPr lang="cs-CZ" sz="16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Practical guidelines for LSA adoption and implementation</a:t>
            </a:r>
            <a:r>
              <a:rPr lang="cs-CZ" sz="20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Ghezzi</a:t>
            </a:r>
            <a:r>
              <a:rPr lang="en-US" sz="1600" dirty="0">
                <a:latin typeface="Times New Roman" panose="02020603050405020304" pitchFamily="18" charset="0"/>
                <a:cs typeface="Times New Roman" panose="02020603050405020304" pitchFamily="18" charset="0"/>
              </a:rPr>
              <a:t>, 2019</a:t>
            </a:r>
            <a:r>
              <a:rPr lang="cs-CZ" sz="1600"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a:t>
            </a:r>
            <a:endParaRPr lang="cs-CZ" sz="2000" dirty="0">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811243BD-B315-FA05-8DB6-220F039A4DF7}"/>
              </a:ext>
            </a:extLst>
          </p:cNvPr>
          <p:cNvPicPr>
            <a:picLocks noChangeAspect="1"/>
          </p:cNvPicPr>
          <p:nvPr/>
        </p:nvPicPr>
        <p:blipFill>
          <a:blip r:embed="rId3"/>
          <a:stretch>
            <a:fillRect/>
          </a:stretch>
        </p:blipFill>
        <p:spPr>
          <a:xfrm>
            <a:off x="5148064" y="3873745"/>
            <a:ext cx="3795908" cy="2927081"/>
          </a:xfrm>
          <a:prstGeom prst="rect">
            <a:avLst/>
          </a:prstGeom>
        </p:spPr>
      </p:pic>
      <p:sp>
        <p:nvSpPr>
          <p:cNvPr id="4" name="TextovéPole 3">
            <a:extLst>
              <a:ext uri="{FF2B5EF4-FFF2-40B4-BE49-F238E27FC236}">
                <a16:creationId xmlns:a16="http://schemas.microsoft.com/office/drawing/2014/main" id="{790CB201-CBF7-C8FA-9825-13C04DDF3E8E}"/>
              </a:ext>
            </a:extLst>
          </p:cNvPr>
          <p:cNvSpPr txBox="1"/>
          <p:nvPr/>
        </p:nvSpPr>
        <p:spPr>
          <a:xfrm>
            <a:off x="1619672" y="6300028"/>
            <a:ext cx="5103628" cy="369332"/>
          </a:xfrm>
          <a:prstGeom prst="rect">
            <a:avLst/>
          </a:prstGeom>
          <a:noFill/>
        </p:spPr>
        <p:txBody>
          <a:bodyPr wrap="square">
            <a:spAutoFit/>
          </a:bodyPr>
          <a:lstStyle/>
          <a:p>
            <a:pPr algn="ct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Ghezzi</a:t>
            </a:r>
            <a:r>
              <a:rPr lang="cs-CZ" dirty="0">
                <a:latin typeface="Times New Roman" panose="02020603050405020304" pitchFamily="18" charset="0"/>
                <a:cs typeface="Times New Roman" panose="02020603050405020304" pitchFamily="18" charset="0"/>
              </a:rPr>
              <a:t>, 2019b)</a:t>
            </a:r>
          </a:p>
        </p:txBody>
      </p:sp>
    </p:spTree>
    <p:extLst>
      <p:ext uri="{BB962C8B-B14F-4D97-AF65-F5344CB8AC3E}">
        <p14:creationId xmlns:p14="http://schemas.microsoft.com/office/powerpoint/2010/main" val="301454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WHY?</a:t>
            </a:r>
          </a:p>
        </p:txBody>
      </p:sp>
      <p:sp>
        <p:nvSpPr>
          <p:cNvPr id="3" name="TextovéPole 2">
            <a:extLst>
              <a:ext uri="{FF2B5EF4-FFF2-40B4-BE49-F238E27FC236}">
                <a16:creationId xmlns:a16="http://schemas.microsoft.com/office/drawing/2014/main" id="{EFC034F8-CA9E-B684-200D-E85C76B007B4}"/>
              </a:ext>
            </a:extLst>
          </p:cNvPr>
          <p:cNvSpPr txBox="1"/>
          <p:nvPr/>
        </p:nvSpPr>
        <p:spPr>
          <a:xfrm>
            <a:off x="570384" y="1671051"/>
            <a:ext cx="8003232" cy="1200329"/>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Marketing strategy of Czech and Slovak technology start-ups in individual stages of the start-up lifecycle, Junior Specific Research Project 2021</a:t>
            </a:r>
            <a:endParaRPr lang="cs-CZ" sz="2400" b="1" dirty="0">
              <a:latin typeface="Times New Roman" panose="020206030504050203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BD4B8D93-7D3F-6A27-0960-1BF0813F2D9F}"/>
              </a:ext>
            </a:extLst>
          </p:cNvPr>
          <p:cNvSpPr txBox="1"/>
          <p:nvPr/>
        </p:nvSpPr>
        <p:spPr>
          <a:xfrm>
            <a:off x="570384" y="4005064"/>
            <a:ext cx="8003232" cy="1200329"/>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Empirical Framework of the Marketing Strategy of Technology Start-ups: The Lean Start-up Method, Junior Specific Research Project 2022</a:t>
            </a:r>
            <a:endParaRPr lang="cs-CZ" sz="2400" b="1" dirty="0">
              <a:latin typeface="Times New Roman" panose="02020603050405020304" pitchFamily="18" charset="0"/>
              <a:cs typeface="Times New Roman" panose="02020603050405020304" pitchFamily="18" charset="0"/>
            </a:endParaRPr>
          </a:p>
        </p:txBody>
      </p:sp>
      <p:sp>
        <p:nvSpPr>
          <p:cNvPr id="8" name="Šipka: dolů 7">
            <a:extLst>
              <a:ext uri="{FF2B5EF4-FFF2-40B4-BE49-F238E27FC236}">
                <a16:creationId xmlns:a16="http://schemas.microsoft.com/office/drawing/2014/main" id="{D656944B-FB5F-AB19-E572-8CC6BF8F1592}"/>
              </a:ext>
            </a:extLst>
          </p:cNvPr>
          <p:cNvSpPr/>
          <p:nvPr/>
        </p:nvSpPr>
        <p:spPr>
          <a:xfrm>
            <a:off x="4355976" y="2996952"/>
            <a:ext cx="432048" cy="936104"/>
          </a:xfrm>
          <a:prstGeom prst="downArrow">
            <a:avLst/>
          </a:prstGeom>
          <a:solidFill>
            <a:srgbClr val="855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81038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CONCLUSION</a:t>
            </a:r>
          </a:p>
        </p:txBody>
      </p:sp>
      <p:sp>
        <p:nvSpPr>
          <p:cNvPr id="7" name="Zástupný symbol pro obsah 2"/>
          <p:cNvSpPr>
            <a:spLocks noGrp="1"/>
          </p:cNvSpPr>
          <p:nvPr>
            <p:ph idx="1"/>
          </p:nvPr>
        </p:nvSpPr>
        <p:spPr>
          <a:xfrm>
            <a:off x="457200" y="1268760"/>
            <a:ext cx="8229600" cy="4968551"/>
          </a:xfrm>
        </p:spPr>
        <p:txBody>
          <a:bodyPr>
            <a:normAutofit/>
          </a:bodyPr>
          <a:lstStyle/>
          <a:p>
            <a:pPr algn="just"/>
            <a:r>
              <a:rPr lang="cs-CZ" sz="2000" dirty="0">
                <a:latin typeface="Times New Roman" panose="02020603050405020304" pitchFamily="18" charset="0"/>
                <a:cs typeface="Times New Roman" panose="02020603050405020304" pitchFamily="18" charset="0"/>
              </a:rPr>
              <a:t>I</a:t>
            </a:r>
            <a:r>
              <a:rPr lang="en-US" sz="2000" dirty="0" err="1">
                <a:latin typeface="Times New Roman" panose="02020603050405020304" pitchFamily="18" charset="0"/>
                <a:cs typeface="Times New Roman" panose="02020603050405020304" pitchFamily="18" charset="0"/>
              </a:rPr>
              <a:t>ncrease</a:t>
            </a:r>
            <a:r>
              <a:rPr lang="en-US" sz="2000" dirty="0">
                <a:latin typeface="Times New Roman" panose="02020603050405020304" pitchFamily="18" charset="0"/>
                <a:cs typeface="Times New Roman" panose="02020603050405020304" pitchFamily="18" charset="0"/>
              </a:rPr>
              <a:t> in activity in recent years</a:t>
            </a:r>
            <a:endParaRPr lang="cs-CZ" sz="2000" dirty="0">
              <a:latin typeface="Times New Roman" panose="02020603050405020304" pitchFamily="18" charset="0"/>
              <a:cs typeface="Times New Roman" panose="02020603050405020304" pitchFamily="18" charset="0"/>
            </a:endParaRPr>
          </a:p>
          <a:p>
            <a:pPr algn="just"/>
            <a:r>
              <a:rPr lang="cs-CZ" sz="2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o Czech contribution in Scopus or </a:t>
            </a:r>
            <a:r>
              <a:rPr lang="en-US" sz="2000" dirty="0" err="1">
                <a:latin typeface="Times New Roman" panose="02020603050405020304" pitchFamily="18" charset="0"/>
                <a:cs typeface="Times New Roman" panose="02020603050405020304" pitchFamily="18" charset="0"/>
              </a:rPr>
              <a:t>WoS</a:t>
            </a:r>
            <a:endParaRPr lang="cs-CZ" sz="2000" dirty="0">
              <a:latin typeface="Times New Roman" panose="02020603050405020304" pitchFamily="18" charset="0"/>
              <a:cs typeface="Times New Roman" panose="02020603050405020304" pitchFamily="18" charset="0"/>
            </a:endParaRPr>
          </a:p>
          <a:p>
            <a:pPr algn="just"/>
            <a:r>
              <a:rPr lang="cs-CZ" sz="2000" dirty="0">
                <a:latin typeface="Times New Roman" panose="02020603050405020304" pitchFamily="18" charset="0"/>
                <a:cs typeface="Times New Roman" panose="02020603050405020304" pitchFamily="18" charset="0"/>
              </a:rPr>
              <a:t>L</a:t>
            </a:r>
            <a:r>
              <a:rPr lang="en-US" sz="2000" dirty="0" err="1">
                <a:latin typeface="Times New Roman" panose="02020603050405020304" pitchFamily="18" charset="0"/>
                <a:cs typeface="Times New Roman" panose="02020603050405020304" pitchFamily="18" charset="0"/>
              </a:rPr>
              <a:t>arge</a:t>
            </a:r>
            <a:r>
              <a:rPr lang="en-US" sz="2000" dirty="0">
                <a:latin typeface="Times New Roman" panose="02020603050405020304" pitchFamily="18" charset="0"/>
                <a:cs typeface="Times New Roman" panose="02020603050405020304" pitchFamily="18" charset="0"/>
              </a:rPr>
              <a:t> number of authors mention that there is no theoretical basis</a:t>
            </a:r>
            <a:endParaRPr lang="cs-CZ" sz="2000" dirty="0">
              <a:latin typeface="Times New Roman" panose="02020603050405020304" pitchFamily="18" charset="0"/>
              <a:cs typeface="Times New Roman" panose="02020603050405020304" pitchFamily="18" charset="0"/>
            </a:endParaRPr>
          </a:p>
          <a:p>
            <a:pPr algn="just"/>
            <a:r>
              <a:rPr lang="cs-CZ" sz="2000" dirty="0">
                <a:latin typeface="Times New Roman" panose="02020603050405020304" pitchFamily="18" charset="0"/>
                <a:cs typeface="Times New Roman" panose="02020603050405020304" pitchFamily="18" charset="0"/>
              </a:rPr>
              <a:t>L</a:t>
            </a:r>
            <a:r>
              <a:rPr lang="en-US" sz="2000" dirty="0" err="1">
                <a:latin typeface="Times New Roman" panose="02020603050405020304" pitchFamily="18" charset="0"/>
                <a:cs typeface="Times New Roman" panose="02020603050405020304" pitchFamily="18" charset="0"/>
              </a:rPr>
              <a:t>ean</a:t>
            </a:r>
            <a:r>
              <a:rPr lang="en-US" sz="2000" dirty="0">
                <a:latin typeface="Times New Roman" panose="02020603050405020304" pitchFamily="18" charset="0"/>
                <a:cs typeface="Times New Roman" panose="02020603050405020304" pitchFamily="18" charset="0"/>
              </a:rPr>
              <a:t> startup method is also applicable to larger companies, but the results are more effective for start-ups</a:t>
            </a:r>
            <a:endParaRPr lang="cs-CZ" sz="2000" dirty="0">
              <a:latin typeface="Times New Roman" panose="02020603050405020304" pitchFamily="18" charset="0"/>
              <a:cs typeface="Times New Roman" panose="02020603050405020304" pitchFamily="18" charset="0"/>
            </a:endParaRPr>
          </a:p>
          <a:p>
            <a:pPr algn="just"/>
            <a:r>
              <a:rPr lang="cs-CZ" sz="2000" dirty="0">
                <a:latin typeface="Times New Roman" panose="02020603050405020304" pitchFamily="18" charset="0"/>
                <a:cs typeface="Times New Roman" panose="02020603050405020304" pitchFamily="18" charset="0"/>
              </a:rPr>
              <a:t>A</a:t>
            </a:r>
            <a:r>
              <a:rPr lang="en-US" sz="2000" dirty="0" err="1">
                <a:latin typeface="Times New Roman" panose="02020603050405020304" pitchFamily="18" charset="0"/>
                <a:cs typeface="Times New Roman" panose="02020603050405020304" pitchFamily="18" charset="0"/>
              </a:rPr>
              <a:t>pplying</a:t>
            </a:r>
            <a:r>
              <a:rPr lang="en-US" sz="2000" dirty="0">
                <a:latin typeface="Times New Roman" panose="02020603050405020304" pitchFamily="18" charset="0"/>
                <a:cs typeface="Times New Roman" panose="02020603050405020304" pitchFamily="18" charset="0"/>
              </a:rPr>
              <a:t> MVPs is not everything – </a:t>
            </a:r>
            <a:r>
              <a:rPr lang="cs-CZ" sz="2000" dirty="0" err="1">
                <a:latin typeface="Times New Roman" panose="02020603050405020304" pitchFamily="18" charset="0"/>
                <a:cs typeface="Times New Roman" panose="02020603050405020304" pitchFamily="18" charset="0"/>
              </a:rPr>
              <a:t>need</a:t>
            </a:r>
            <a:r>
              <a:rPr lang="cs-CZ" sz="2000" dirty="0">
                <a:latin typeface="Times New Roman" panose="02020603050405020304" pitchFamily="18" charset="0"/>
                <a:cs typeface="Times New Roman" panose="02020603050405020304" pitchFamily="18" charset="0"/>
              </a:rPr>
              <a:t> to </a:t>
            </a:r>
            <a:r>
              <a:rPr lang="en-US" sz="2000" dirty="0">
                <a:latin typeface="Times New Roman" panose="02020603050405020304" pitchFamily="18" charset="0"/>
                <a:cs typeface="Times New Roman" panose="02020603050405020304" pitchFamily="18" charset="0"/>
              </a:rPr>
              <a:t>have an established organizational structure for </a:t>
            </a:r>
            <a:r>
              <a:rPr lang="cs-CZ" sz="2000" dirty="0" err="1">
                <a:latin typeface="Times New Roman" panose="02020603050405020304" pitchFamily="18" charset="0"/>
                <a:cs typeface="Times New Roman" panose="02020603050405020304" pitchFamily="18" charset="0"/>
              </a:rPr>
              <a:t>lean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methods</a:t>
            </a:r>
            <a:r>
              <a:rPr lang="en-US" sz="2000" dirty="0">
                <a:latin typeface="Times New Roman" panose="02020603050405020304" pitchFamily="18" charset="0"/>
                <a:cs typeface="Times New Roman" panose="02020603050405020304" pitchFamily="18" charset="0"/>
              </a:rPr>
              <a:t> and knowledge of the market</a:t>
            </a:r>
            <a:endParaRPr lang="cs-CZ" sz="2000" dirty="0">
              <a:latin typeface="Times New Roman" panose="02020603050405020304" pitchFamily="18" charset="0"/>
              <a:cs typeface="Times New Roman" panose="02020603050405020304" pitchFamily="18" charset="0"/>
            </a:endParaRPr>
          </a:p>
          <a:p>
            <a:pPr algn="just"/>
            <a:r>
              <a:rPr lang="cs-CZ" sz="2000" b="1" dirty="0" err="1">
                <a:latin typeface="Times New Roman" panose="02020603050405020304" pitchFamily="18" charset="0"/>
                <a:cs typeface="Times New Roman" panose="02020603050405020304" pitchFamily="18" charset="0"/>
              </a:rPr>
              <a:t>Overview</a:t>
            </a:r>
            <a:r>
              <a:rPr lang="cs-CZ" sz="2000" b="1" dirty="0">
                <a:latin typeface="Times New Roman" panose="02020603050405020304" pitchFamily="18" charset="0"/>
                <a:cs typeface="Times New Roman" panose="02020603050405020304" pitchFamily="18" charset="0"/>
              </a:rPr>
              <a:t> – A</a:t>
            </a:r>
            <a:r>
              <a:rPr lang="en-US" sz="2000" b="1" dirty="0">
                <a:latin typeface="Times New Roman" panose="02020603050405020304" pitchFamily="18" charset="0"/>
                <a:cs typeface="Times New Roman" panose="02020603050405020304" pitchFamily="18" charset="0"/>
              </a:rPr>
              <a:t> theoretical basis for the </a:t>
            </a:r>
            <a:r>
              <a:rPr lang="cs-CZ" sz="2000" b="1" dirty="0" err="1">
                <a:latin typeface="Times New Roman" panose="02020603050405020304" pitchFamily="18" charset="0"/>
                <a:cs typeface="Times New Roman" panose="02020603050405020304" pitchFamily="18" charset="0"/>
              </a:rPr>
              <a:t>conduct</a:t>
            </a:r>
            <a:r>
              <a:rPr lang="en-US" sz="2000" b="1" dirty="0">
                <a:latin typeface="Times New Roman" panose="02020603050405020304" pitchFamily="18" charset="0"/>
                <a:cs typeface="Times New Roman" panose="02020603050405020304" pitchFamily="18" charset="0"/>
              </a:rPr>
              <a:t> of </a:t>
            </a:r>
            <a:r>
              <a:rPr lang="cs-CZ" sz="2000" b="1" dirty="0" err="1">
                <a:latin typeface="Times New Roman" panose="02020603050405020304" pitchFamily="18" charset="0"/>
                <a:cs typeface="Times New Roman" panose="02020603050405020304" pitchFamily="18" charset="0"/>
              </a:rPr>
              <a:t>future</a:t>
            </a:r>
            <a:r>
              <a:rPr lang="cs-CZ"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primary research is created</a:t>
            </a:r>
            <a:r>
              <a:rPr lang="cs-CZ" sz="2000" b="1"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 RQ1/RQ2 are </a:t>
            </a:r>
            <a:r>
              <a:rPr lang="cs-CZ" sz="2000" dirty="0" err="1">
                <a:latin typeface="Times New Roman" panose="02020603050405020304" pitchFamily="18" charset="0"/>
                <a:cs typeface="Times New Roman" panose="02020603050405020304" pitchFamily="18" charset="0"/>
              </a:rPr>
              <a:t>answered</a:t>
            </a:r>
            <a:endParaRPr lang="cs-CZ" sz="2000" dirty="0">
              <a:latin typeface="Times New Roman" panose="02020603050405020304" pitchFamily="18" charset="0"/>
              <a:cs typeface="Times New Roman" panose="02020603050405020304" pitchFamily="18" charset="0"/>
            </a:endParaRPr>
          </a:p>
          <a:p>
            <a:pPr algn="just"/>
            <a:r>
              <a:rPr lang="cs-CZ" sz="2000" dirty="0" err="1">
                <a:latin typeface="Times New Roman" panose="02020603050405020304" pitchFamily="18" charset="0"/>
                <a:cs typeface="Times New Roman" panose="02020603050405020304" pitchFamily="18" charset="0"/>
              </a:rPr>
              <a:t>One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of</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the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models</a:t>
            </a:r>
            <a:r>
              <a:rPr lang="cs-CZ" sz="2000" dirty="0">
                <a:latin typeface="Times New Roman" panose="02020603050405020304" pitchFamily="18" charset="0"/>
                <a:cs typeface="Times New Roman" panose="02020603050405020304" pitchFamily="18" charset="0"/>
              </a:rPr>
              <a:t> by </a:t>
            </a:r>
            <a:r>
              <a:rPr lang="cs-CZ" sz="2000" dirty="0" err="1">
                <a:latin typeface="Times New Roman" panose="02020603050405020304" pitchFamily="18" charset="0"/>
                <a:cs typeface="Times New Roman" panose="02020603050405020304" pitchFamily="18" charset="0"/>
              </a:rPr>
              <a:t>Shepherd</a:t>
            </a:r>
            <a:r>
              <a:rPr lang="cs-CZ" sz="2000" dirty="0">
                <a:latin typeface="Times New Roman" panose="02020603050405020304" pitchFamily="18" charset="0"/>
                <a:cs typeface="Times New Roman" panose="02020603050405020304" pitchFamily="18" charset="0"/>
              </a:rPr>
              <a:t> and Gruber (2021) </a:t>
            </a:r>
            <a:r>
              <a:rPr lang="cs-CZ" sz="2000" dirty="0" err="1">
                <a:latin typeface="Times New Roman" panose="02020603050405020304" pitchFamily="18" charset="0"/>
                <a:cs typeface="Times New Roman" panose="02020603050405020304" pitchFamily="18" charset="0"/>
              </a:rPr>
              <a:t>can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be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used</a:t>
            </a:r>
            <a:r>
              <a:rPr lang="cs-CZ" sz="2000" dirty="0">
                <a:latin typeface="Times New Roman" panose="02020603050405020304" pitchFamily="18" charset="0"/>
                <a:cs typeface="Times New Roman" panose="02020603050405020304" pitchFamily="18" charset="0"/>
              </a:rPr>
              <a:t> as a </a:t>
            </a:r>
            <a:r>
              <a:rPr lang="cs-CZ" sz="2000" dirty="0" err="1">
                <a:latin typeface="Times New Roman" panose="02020603050405020304" pitchFamily="18" charset="0"/>
                <a:cs typeface="Times New Roman" panose="02020603050405020304" pitchFamily="18" charset="0"/>
              </a:rPr>
              <a:t>primarily</a:t>
            </a:r>
            <a:r>
              <a:rPr lang="cs-CZ" sz="2000" dirty="0">
                <a:latin typeface="Times New Roman" panose="02020603050405020304" pitchFamily="18" charset="0"/>
                <a:cs typeface="Times New Roman" panose="02020603050405020304" pitchFamily="18" charset="0"/>
              </a:rPr>
              <a:t> model </a:t>
            </a:r>
            <a:r>
              <a:rPr lang="cs-CZ" sz="2000" dirty="0" err="1">
                <a:latin typeface="Times New Roman" panose="02020603050405020304" pitchFamily="18" charset="0"/>
                <a:cs typeface="Times New Roman" panose="02020603050405020304" pitchFamily="18" charset="0"/>
              </a:rPr>
              <a:t>for</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next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research</a:t>
            </a:r>
            <a:r>
              <a:rPr lang="cs-CZ" sz="2000" dirty="0">
                <a:latin typeface="Times New Roman" panose="02020603050405020304" pitchFamily="18" charset="0"/>
                <a:cs typeface="Times New Roman" panose="02020603050405020304" pitchFamily="18" charset="0"/>
              </a:rPr>
              <a:t> </a:t>
            </a:r>
          </a:p>
          <a:p>
            <a:pPr algn="just"/>
            <a:r>
              <a:rPr lang="cs-CZ" sz="2000" dirty="0">
                <a:latin typeface="Times New Roman" panose="02020603050405020304" pitchFamily="18" charset="0"/>
                <a:cs typeface="Times New Roman" panose="02020603050405020304" pitchFamily="18" charset="0"/>
              </a:rPr>
              <a:t>Level </a:t>
            </a:r>
            <a:r>
              <a:rPr lang="cs-CZ" sz="2000" dirty="0" err="1">
                <a:latin typeface="Times New Roman" panose="02020603050405020304" pitchFamily="18" charset="0"/>
                <a:cs typeface="Times New Roman" panose="02020603050405020304" pitchFamily="18" charset="0"/>
              </a:rPr>
              <a:t>of</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subjectivity</a:t>
            </a:r>
            <a:r>
              <a:rPr lang="cs-CZ" sz="2000" dirty="0">
                <a:latin typeface="Times New Roman" panose="02020603050405020304" pitchFamily="18" charset="0"/>
                <a:cs typeface="Times New Roman" panose="02020603050405020304" pitchFamily="18" charset="0"/>
              </a:rPr>
              <a:t> in </a:t>
            </a:r>
            <a:r>
              <a:rPr lang="cs-CZ" sz="2000" dirty="0" err="1">
                <a:latin typeface="Times New Roman" panose="02020603050405020304" pitchFamily="18" charset="0"/>
                <a:cs typeface="Times New Roman" panose="02020603050405020304" pitchFamily="18" charset="0"/>
              </a:rPr>
              <a:t>critical</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evaluation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of</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results</a:t>
            </a:r>
            <a:r>
              <a:rPr lang="cs-CZ" sz="2000" dirty="0">
                <a:latin typeface="Times New Roman" panose="02020603050405020304" pitchFamily="18" charset="0"/>
                <a:cs typeface="Times New Roman" panose="02020603050405020304" pitchFamily="18" charset="0"/>
              </a:rPr>
              <a:t> by </a:t>
            </a:r>
            <a:r>
              <a:rPr lang="cs-CZ" sz="2000" dirty="0" err="1">
                <a:latin typeface="Times New Roman" panose="02020603050405020304" pitchFamily="18" charset="0"/>
                <a:cs typeface="Times New Roman" panose="02020603050405020304" pitchFamily="18" charset="0"/>
              </a:rPr>
              <a:t>VOSviewer</a:t>
            </a:r>
            <a:r>
              <a:rPr lang="cs-CZ" sz="2000" dirty="0">
                <a:latin typeface="Times New Roman" panose="02020603050405020304" pitchFamily="18" charset="0"/>
                <a:cs typeface="Times New Roman" panose="02020603050405020304" pitchFamily="18" charset="0"/>
              </a:rPr>
              <a:t> and in </a:t>
            </a:r>
            <a:r>
              <a:rPr lang="cs-CZ" sz="2000" dirty="0" err="1">
                <a:latin typeface="Times New Roman" panose="02020603050405020304" pitchFamily="18" charset="0"/>
                <a:cs typeface="Times New Roman" panose="02020603050405020304" pitchFamily="18" charset="0"/>
              </a:rPr>
              <a:t>categorization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of</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results</a:t>
            </a:r>
            <a:endParaRPr lang="cs-CZ" sz="2000" dirty="0">
              <a:latin typeface="Times New Roman" panose="02020603050405020304" pitchFamily="18" charset="0"/>
              <a:cs typeface="Times New Roman" panose="02020603050405020304" pitchFamily="18" charset="0"/>
            </a:endParaRPr>
          </a:p>
          <a:p>
            <a:pPr algn="just"/>
            <a:endParaRPr lang="cs-CZ" sz="2000" dirty="0">
              <a:latin typeface="Times New Roman" panose="02020603050405020304" pitchFamily="18" charset="0"/>
              <a:cs typeface="Times New Roman" panose="02020603050405020304" pitchFamily="18" charset="0"/>
            </a:endParaRPr>
          </a:p>
          <a:p>
            <a:pPr algn="just"/>
            <a:endParaRPr 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564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err="1">
                <a:latin typeface="Times New Roman" panose="02020603050405020304" pitchFamily="18" charset="0"/>
                <a:cs typeface="Times New Roman" panose="02020603050405020304" pitchFamily="18" charset="0"/>
              </a:rPr>
              <a:t>References</a:t>
            </a:r>
            <a:endParaRPr lang="cs-CZ" sz="2800" b="1" dirty="0">
              <a:latin typeface="Times New Roman" panose="02020603050405020304" pitchFamily="18" charset="0"/>
              <a:cs typeface="Times New Roman" panose="02020603050405020304" pitchFamily="18" charset="0"/>
            </a:endParaRPr>
          </a:p>
        </p:txBody>
      </p:sp>
      <p:sp>
        <p:nvSpPr>
          <p:cNvPr id="7" name="Zástupný symbol pro obsah 2"/>
          <p:cNvSpPr>
            <a:spLocks noGrp="1"/>
          </p:cNvSpPr>
          <p:nvPr>
            <p:ph idx="1"/>
          </p:nvPr>
        </p:nvSpPr>
        <p:spPr>
          <a:xfrm>
            <a:off x="457200" y="1268760"/>
            <a:ext cx="8229600" cy="5589239"/>
          </a:xfrm>
        </p:spPr>
        <p:txBody>
          <a:bodyPr>
            <a:normAutofit fontScale="40000" lnSpcReduction="20000"/>
          </a:bodyPr>
          <a:lstStyle/>
          <a:p>
            <a:pPr marL="0" indent="0" algn="just">
              <a:spcAft>
                <a:spcPts val="600"/>
              </a:spcAft>
              <a:buNone/>
            </a:pPr>
            <a:r>
              <a:rPr lang="en-GB" sz="2000" kern="1200" dirty="0" err="1">
                <a:solidFill>
                  <a:srgbClr val="000000"/>
                </a:solidFill>
                <a:effectLst/>
                <a:latin typeface="Times New Roman" panose="02020603050405020304" pitchFamily="18" charset="0"/>
                <a:ea typeface="Calibri" panose="020F0502020204030204" pitchFamily="34" charset="0"/>
                <a:cs typeface="+mn-cs"/>
              </a:rPr>
              <a:t>Bocken</a:t>
            </a:r>
            <a:r>
              <a:rPr lang="en-GB" sz="2000" kern="1200" dirty="0">
                <a:solidFill>
                  <a:srgbClr val="000000"/>
                </a:solidFill>
                <a:effectLst/>
                <a:latin typeface="Times New Roman" panose="02020603050405020304" pitchFamily="18" charset="0"/>
                <a:ea typeface="Calibri" panose="020F0502020204030204" pitchFamily="34" charset="0"/>
                <a:cs typeface="+mn-cs"/>
              </a:rPr>
              <a:t>, N., &amp;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Snihur</a:t>
            </a:r>
            <a:r>
              <a:rPr lang="en-GB" sz="2000" kern="1200" dirty="0">
                <a:solidFill>
                  <a:srgbClr val="000000"/>
                </a:solidFill>
                <a:effectLst/>
                <a:latin typeface="Times New Roman" panose="02020603050405020304" pitchFamily="18" charset="0"/>
                <a:ea typeface="Calibri" panose="020F0502020204030204" pitchFamily="34" charset="0"/>
                <a:cs typeface="+mn-cs"/>
              </a:rPr>
              <a:t>, Y. (2020). Lean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and the business model: Experimenting for novelty and impact. </a:t>
            </a:r>
            <a:r>
              <a:rPr lang="en-GB" sz="2000" i="1" kern="1200" dirty="0">
                <a:solidFill>
                  <a:srgbClr val="000000"/>
                </a:solidFill>
                <a:effectLst/>
                <a:latin typeface="Times New Roman" panose="02020603050405020304" pitchFamily="18" charset="0"/>
                <a:ea typeface="Calibri" panose="020F0502020204030204" pitchFamily="34" charset="0"/>
                <a:cs typeface="+mn-cs"/>
              </a:rPr>
              <a:t>Long Range Planning</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53</a:t>
            </a:r>
            <a:r>
              <a:rPr lang="en-GB" sz="2000" kern="1200" dirty="0">
                <a:solidFill>
                  <a:srgbClr val="000000"/>
                </a:solidFill>
                <a:effectLst/>
                <a:latin typeface="Times New Roman" panose="02020603050405020304" pitchFamily="18" charset="0"/>
                <a:ea typeface="Calibri" panose="020F0502020204030204" pitchFamily="34" charset="0"/>
                <a:cs typeface="+mn-cs"/>
              </a:rPr>
              <a:t>(4), 101953. https://doi.org/10.1016/j.lrp.2019.101953</a:t>
            </a:r>
            <a:endParaRPr lang="cs-CZ" sz="2000" kern="1200" dirty="0">
              <a:solidFill>
                <a:srgbClr val="000000"/>
              </a:solidFill>
              <a:effectLst/>
              <a:latin typeface="Times New Roman" panose="02020603050405020304" pitchFamily="18" charset="0"/>
              <a:ea typeface="Calibri" panose="020F0502020204030204" pitchFamily="34" charset="0"/>
              <a:cs typeface="+mn-cs"/>
            </a:endParaRPr>
          </a:p>
          <a:p>
            <a:pPr marL="0" indent="0" algn="just">
              <a:spcAft>
                <a:spcPts val="6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De Cock, R., </a:t>
            </a:r>
            <a:r>
              <a:rPr lang="en-GB" sz="2000" kern="1200" dirty="0" err="1">
                <a:solidFill>
                  <a:srgbClr val="000000"/>
                </a:solidFill>
                <a:effectLst/>
                <a:latin typeface="Times New Roman" panose="02020603050405020304" pitchFamily="18" charset="0"/>
                <a:ea typeface="Calibri" panose="020F0502020204030204" pitchFamily="34" charset="0"/>
                <a:cs typeface="+mn-cs"/>
              </a:rPr>
              <a:t>Bruneel</a:t>
            </a:r>
            <a:r>
              <a:rPr lang="en-GB" sz="2000" kern="1200" dirty="0">
                <a:solidFill>
                  <a:srgbClr val="000000"/>
                </a:solidFill>
                <a:effectLst/>
                <a:latin typeface="Times New Roman" panose="02020603050405020304" pitchFamily="18" charset="0"/>
                <a:ea typeface="Calibri" panose="020F0502020204030204" pitchFamily="34" charset="0"/>
                <a:cs typeface="+mn-cs"/>
              </a:rPr>
              <a:t>, J., &amp; </a:t>
            </a:r>
            <a:r>
              <a:rPr lang="en-GB" sz="2000" kern="1200" dirty="0" err="1">
                <a:solidFill>
                  <a:srgbClr val="000000"/>
                </a:solidFill>
                <a:effectLst/>
                <a:latin typeface="Times New Roman" panose="02020603050405020304" pitchFamily="18" charset="0"/>
                <a:ea typeface="Calibri" panose="020F0502020204030204" pitchFamily="34" charset="0"/>
                <a:cs typeface="+mn-cs"/>
              </a:rPr>
              <a:t>Bobelyn</a:t>
            </a:r>
            <a:r>
              <a:rPr lang="en-GB" sz="2000" kern="1200" dirty="0">
                <a:solidFill>
                  <a:srgbClr val="000000"/>
                </a:solidFill>
                <a:effectLst/>
                <a:latin typeface="Times New Roman" panose="02020603050405020304" pitchFamily="18" charset="0"/>
                <a:ea typeface="Calibri" panose="020F0502020204030204" pitchFamily="34" charset="0"/>
                <a:cs typeface="+mn-cs"/>
              </a:rPr>
              <a:t>, A. (2020). Making the lean start-up method work: The role of prior market knowledge. </a:t>
            </a:r>
            <a:r>
              <a:rPr lang="en-GB" sz="2000" i="1" kern="1200" dirty="0">
                <a:solidFill>
                  <a:srgbClr val="000000"/>
                </a:solidFill>
                <a:effectLst/>
                <a:latin typeface="Times New Roman" panose="02020603050405020304" pitchFamily="18" charset="0"/>
                <a:ea typeface="Calibri" panose="020F0502020204030204" pitchFamily="34" charset="0"/>
                <a:cs typeface="+mn-cs"/>
              </a:rPr>
              <a:t>Journal of Small Business Management</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58</a:t>
            </a:r>
            <a:r>
              <a:rPr lang="en-GB" sz="2000" kern="1200" dirty="0">
                <a:solidFill>
                  <a:srgbClr val="000000"/>
                </a:solidFill>
                <a:effectLst/>
                <a:latin typeface="Times New Roman" panose="02020603050405020304" pitchFamily="18" charset="0"/>
                <a:ea typeface="Calibri" panose="020F0502020204030204" pitchFamily="34" charset="0"/>
                <a:cs typeface="+mn-cs"/>
              </a:rPr>
              <a:t>(5), 975–1002. https://doi.org/10.1111/jsbm.12506</a:t>
            </a:r>
            <a:endParaRPr lang="cs-CZ" sz="2000" dirty="0">
              <a:effectLst/>
              <a:latin typeface="Times New Roman" panose="02020603050405020304" pitchFamily="18" charset="0"/>
              <a:ea typeface="Times New Roman" panose="02020603050405020304" pitchFamily="18" charset="0"/>
            </a:endParaRPr>
          </a:p>
          <a:p>
            <a:pPr marL="0" indent="0" algn="just">
              <a:spcBef>
                <a:spcPts val="190"/>
              </a:spcBef>
              <a:spcAft>
                <a:spcPts val="1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Dennehy, D., </a:t>
            </a:r>
            <a:r>
              <a:rPr lang="en-GB" sz="2000" kern="1200" dirty="0" err="1">
                <a:solidFill>
                  <a:srgbClr val="000000"/>
                </a:solidFill>
                <a:effectLst/>
                <a:latin typeface="Times New Roman" panose="02020603050405020304" pitchFamily="18" charset="0"/>
                <a:ea typeface="Calibri" panose="020F0502020204030204" pitchFamily="34" charset="0"/>
                <a:cs typeface="+mn-cs"/>
              </a:rPr>
              <a:t>Kasraian</a:t>
            </a:r>
            <a:r>
              <a:rPr lang="en-GB" sz="2000" kern="1200" dirty="0">
                <a:solidFill>
                  <a:srgbClr val="000000"/>
                </a:solidFill>
                <a:effectLst/>
                <a:latin typeface="Times New Roman" panose="02020603050405020304" pitchFamily="18" charset="0"/>
                <a:ea typeface="Calibri" panose="020F0502020204030204" pitchFamily="34" charset="0"/>
                <a:cs typeface="+mn-cs"/>
              </a:rPr>
              <a:t>, L., </a:t>
            </a:r>
            <a:r>
              <a:rPr lang="en-GB" sz="2000" kern="1200" dirty="0" err="1">
                <a:solidFill>
                  <a:srgbClr val="000000"/>
                </a:solidFill>
                <a:effectLst/>
                <a:latin typeface="Times New Roman" panose="02020603050405020304" pitchFamily="18" charset="0"/>
                <a:ea typeface="Calibri" panose="020F0502020204030204" pitchFamily="34" charset="0"/>
                <a:cs typeface="+mn-cs"/>
              </a:rPr>
              <a:t>O’Raghallaigh</a:t>
            </a:r>
            <a:r>
              <a:rPr lang="en-GB" sz="2000" kern="1200" dirty="0">
                <a:solidFill>
                  <a:srgbClr val="000000"/>
                </a:solidFill>
                <a:effectLst/>
                <a:latin typeface="Times New Roman" panose="02020603050405020304" pitchFamily="18" charset="0"/>
                <a:ea typeface="Calibri" panose="020F0502020204030204" pitchFamily="34" charset="0"/>
                <a:cs typeface="+mn-cs"/>
              </a:rPr>
              <a:t>, P., Conboy, K.,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Sammon</a:t>
            </a:r>
            <a:r>
              <a:rPr lang="en-GB" sz="2000" kern="1200" dirty="0">
                <a:solidFill>
                  <a:srgbClr val="000000"/>
                </a:solidFill>
                <a:effectLst/>
                <a:latin typeface="Times New Roman" panose="02020603050405020304" pitchFamily="18" charset="0"/>
                <a:ea typeface="Calibri" panose="020F0502020204030204" pitchFamily="34" charset="0"/>
                <a:cs typeface="+mn-cs"/>
              </a:rPr>
              <a:t>, D., &amp; Lynch, P. (2019). A Lean Start-up approach for developing minimum viable products in an established company. </a:t>
            </a:r>
            <a:r>
              <a:rPr lang="en-GB" sz="2000" i="1" kern="1200" dirty="0" err="1">
                <a:solidFill>
                  <a:srgbClr val="000000"/>
                </a:solidFill>
                <a:effectLst/>
                <a:latin typeface="Times New Roman" panose="02020603050405020304" pitchFamily="18" charset="0"/>
                <a:ea typeface="Calibri" panose="020F0502020204030204" pitchFamily="34" charset="0"/>
                <a:cs typeface="+mn-cs"/>
              </a:rPr>
              <a:t>Journ</a:t>
            </a:r>
            <a:r>
              <a:rPr lang="en-GB" sz="2000" kern="1200" dirty="0" err="1">
                <a:solidFill>
                  <a:srgbClr val="000000"/>
                </a:solidFill>
                <a:effectLst/>
                <a:latin typeface="Times New Roman" panose="02020603050405020304" pitchFamily="18" charset="0"/>
                <a:ea typeface="Calibri" panose="020F0502020204030204" pitchFamily="34" charset="0"/>
                <a:cs typeface="+mn-cs"/>
              </a:rPr>
              <a:t>Ghezzi</a:t>
            </a:r>
            <a:r>
              <a:rPr lang="en-GB" sz="2000" kern="1200" dirty="0">
                <a:solidFill>
                  <a:srgbClr val="000000"/>
                </a:solidFill>
                <a:effectLst/>
                <a:latin typeface="Times New Roman" panose="02020603050405020304" pitchFamily="18" charset="0"/>
                <a:ea typeface="Calibri" panose="020F0502020204030204" pitchFamily="34" charset="0"/>
                <a:cs typeface="+mn-cs"/>
              </a:rPr>
              <a:t>, A. (2019). Digital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startups</a:t>
            </a:r>
            <a:r>
              <a:rPr lang="en-GB" sz="2000" kern="1200" dirty="0">
                <a:solidFill>
                  <a:srgbClr val="000000"/>
                </a:solidFill>
                <a:effectLst/>
                <a:latin typeface="Times New Roman" panose="02020603050405020304" pitchFamily="18" charset="0"/>
                <a:ea typeface="Calibri" panose="020F0502020204030204" pitchFamily="34" charset="0"/>
                <a:cs typeface="+mn-cs"/>
              </a:rPr>
              <a:t> and the adoption and implementation of Lean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Approaches: Effectuation, Bricolage and Opportunity Creation in practice. </a:t>
            </a:r>
            <a:r>
              <a:rPr lang="en-GB" sz="2000" i="1" kern="1200" dirty="0">
                <a:solidFill>
                  <a:srgbClr val="000000"/>
                </a:solidFill>
                <a:effectLst/>
                <a:latin typeface="Times New Roman" panose="02020603050405020304" pitchFamily="18" charset="0"/>
                <a:ea typeface="Calibri" panose="020F0502020204030204" pitchFamily="34" charset="0"/>
                <a:cs typeface="+mn-cs"/>
              </a:rPr>
              <a:t>Technological Forecasting and Social Change</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146</a:t>
            </a:r>
            <a:r>
              <a:rPr lang="en-GB" sz="2000" kern="1200" dirty="0">
                <a:solidFill>
                  <a:srgbClr val="000000"/>
                </a:solidFill>
                <a:effectLst/>
                <a:latin typeface="Times New Roman" panose="02020603050405020304" pitchFamily="18" charset="0"/>
                <a:ea typeface="Calibri" panose="020F0502020204030204" pitchFamily="34" charset="0"/>
                <a:cs typeface="+mn-cs"/>
              </a:rPr>
              <a:t>(August 2018), 945–960. https://doi.org/10.1016/j.techfore.2018.09.017</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Eisenmann, T., </a:t>
            </a:r>
            <a:r>
              <a:rPr lang="en-GB" sz="2000" kern="1200" dirty="0" err="1">
                <a:solidFill>
                  <a:srgbClr val="000000"/>
                </a:solidFill>
                <a:effectLst/>
                <a:latin typeface="Times New Roman" panose="02020603050405020304" pitchFamily="18" charset="0"/>
                <a:ea typeface="Calibri" panose="020F0502020204030204" pitchFamily="34" charset="0"/>
                <a:cs typeface="+mn-cs"/>
              </a:rPr>
              <a:t>Ries</a:t>
            </a:r>
            <a:r>
              <a:rPr lang="en-GB" sz="2000" kern="1200" dirty="0">
                <a:solidFill>
                  <a:srgbClr val="000000"/>
                </a:solidFill>
                <a:effectLst/>
                <a:latin typeface="Times New Roman" panose="02020603050405020304" pitchFamily="18" charset="0"/>
                <a:ea typeface="Calibri" panose="020F0502020204030204" pitchFamily="34" charset="0"/>
                <a:cs typeface="+mn-cs"/>
              </a:rPr>
              <a:t>, E., &amp; Dillard, S. (2018). </a:t>
            </a:r>
            <a:r>
              <a:rPr lang="en-GB" sz="2000" i="1" kern="1200" dirty="0">
                <a:solidFill>
                  <a:srgbClr val="000000"/>
                </a:solidFill>
                <a:effectLst/>
                <a:latin typeface="Times New Roman" panose="02020603050405020304" pitchFamily="18" charset="0"/>
                <a:ea typeface="Calibri" panose="020F0502020204030204" pitchFamily="34" charset="0"/>
                <a:cs typeface="+mn-cs"/>
              </a:rPr>
              <a:t>Hypothesis-Driven Entrepreneurship : The Lean </a:t>
            </a:r>
            <a:r>
              <a:rPr lang="en-GB" sz="2000" i="1"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January</a:t>
            </a:r>
            <a:r>
              <a:rPr lang="en-GB" sz="2000" kern="1200" dirty="0">
                <a:solidFill>
                  <a:srgbClr val="000000"/>
                </a:solidFill>
                <a:effectLst/>
                <a:latin typeface="Times New Roman" panose="02020603050405020304" pitchFamily="18" charset="0"/>
                <a:ea typeface="Calibri" panose="020F0502020204030204" pitchFamily="34" charset="0"/>
                <a:cs typeface="+mn-cs"/>
              </a:rPr>
              <a:t>, 1–26.</a:t>
            </a:r>
            <a:endParaRPr lang="cs-CZ" sz="2000" dirty="0">
              <a:effectLst/>
              <a:latin typeface="Times New Roman" panose="02020603050405020304" pitchFamily="18" charset="0"/>
              <a:ea typeface="Times New Roman" panose="02020603050405020304" pitchFamily="18" charset="0"/>
            </a:endParaRPr>
          </a:p>
          <a:p>
            <a:pPr marL="0" indent="0" algn="just">
              <a:spcBef>
                <a:spcPts val="190"/>
              </a:spcBef>
              <a:spcAft>
                <a:spcPts val="100"/>
              </a:spcAft>
              <a:buNone/>
            </a:pPr>
            <a:r>
              <a:rPr lang="en-GB" sz="2000" kern="1200" dirty="0" err="1">
                <a:solidFill>
                  <a:srgbClr val="000000"/>
                </a:solidFill>
                <a:effectLst/>
                <a:latin typeface="Times New Roman" panose="02020603050405020304" pitchFamily="18" charset="0"/>
                <a:ea typeface="Calibri" panose="020F0502020204030204" pitchFamily="34" charset="0"/>
                <a:cs typeface="+mn-cs"/>
              </a:rPr>
              <a:t>Ghezzi</a:t>
            </a:r>
            <a:r>
              <a:rPr lang="en-GB" sz="2000" kern="1200" dirty="0">
                <a:solidFill>
                  <a:srgbClr val="000000"/>
                </a:solidFill>
                <a:effectLst/>
                <a:latin typeface="Times New Roman" panose="02020603050405020304" pitchFamily="18" charset="0"/>
                <a:ea typeface="Calibri" panose="020F0502020204030204" pitchFamily="34" charset="0"/>
                <a:cs typeface="+mn-cs"/>
              </a:rPr>
              <a:t>, A., &amp; Cavallo, A. (2020). Agile Business Model Innovation in Digital Entrepreneurship: Lean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Approaches. </a:t>
            </a:r>
            <a:r>
              <a:rPr lang="en-GB" sz="2000" i="1" kern="1200" dirty="0">
                <a:solidFill>
                  <a:srgbClr val="000000"/>
                </a:solidFill>
                <a:effectLst/>
                <a:latin typeface="Times New Roman" panose="02020603050405020304" pitchFamily="18" charset="0"/>
                <a:ea typeface="Calibri" panose="020F0502020204030204" pitchFamily="34" charset="0"/>
                <a:cs typeface="+mn-cs"/>
              </a:rPr>
              <a:t>Journal of Business Research</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110</a:t>
            </a:r>
            <a:r>
              <a:rPr lang="en-GB" sz="2000" kern="1200" dirty="0">
                <a:solidFill>
                  <a:srgbClr val="000000"/>
                </a:solidFill>
                <a:effectLst/>
                <a:latin typeface="Times New Roman" panose="02020603050405020304" pitchFamily="18" charset="0"/>
                <a:ea typeface="Calibri" panose="020F0502020204030204" pitchFamily="34" charset="0"/>
                <a:cs typeface="+mn-cs"/>
              </a:rPr>
              <a:t>(June 2018), 519–537. https://doi.org/10.1016/j.jbusres.2018.06.013</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err="1">
                <a:solidFill>
                  <a:srgbClr val="000000"/>
                </a:solidFill>
                <a:effectLst/>
                <a:latin typeface="Times New Roman" panose="02020603050405020304" pitchFamily="18" charset="0"/>
                <a:ea typeface="Calibri" panose="020F0502020204030204" pitchFamily="34" charset="0"/>
                <a:cs typeface="+mn-cs"/>
              </a:rPr>
              <a:t>Girgenti</a:t>
            </a:r>
            <a:r>
              <a:rPr lang="en-GB" sz="2000" kern="1200" dirty="0">
                <a:solidFill>
                  <a:srgbClr val="000000"/>
                </a:solidFill>
                <a:effectLst/>
                <a:latin typeface="Times New Roman" panose="02020603050405020304" pitchFamily="18" charset="0"/>
                <a:ea typeface="Calibri" panose="020F0502020204030204" pitchFamily="34" charset="0"/>
                <a:cs typeface="+mn-cs"/>
              </a:rPr>
              <a:t>, A., </a:t>
            </a:r>
            <a:r>
              <a:rPr lang="en-GB" sz="2000" kern="1200" dirty="0" err="1">
                <a:solidFill>
                  <a:srgbClr val="000000"/>
                </a:solidFill>
                <a:effectLst/>
                <a:latin typeface="Times New Roman" panose="02020603050405020304" pitchFamily="18" charset="0"/>
                <a:ea typeface="Calibri" panose="020F0502020204030204" pitchFamily="34" charset="0"/>
                <a:cs typeface="+mn-cs"/>
              </a:rPr>
              <a:t>Pacifici</a:t>
            </a:r>
            <a:r>
              <a:rPr lang="en-GB" sz="2000" kern="1200" dirty="0">
                <a:solidFill>
                  <a:srgbClr val="000000"/>
                </a:solidFill>
                <a:effectLst/>
                <a:latin typeface="Times New Roman" panose="02020603050405020304" pitchFamily="18" charset="0"/>
                <a:ea typeface="Calibri" panose="020F0502020204030204" pitchFamily="34" charset="0"/>
                <a:cs typeface="+mn-cs"/>
              </a:rPr>
              <a:t>, B., </a:t>
            </a:r>
            <a:r>
              <a:rPr lang="en-GB" sz="2000" kern="1200" dirty="0" err="1">
                <a:solidFill>
                  <a:srgbClr val="000000"/>
                </a:solidFill>
                <a:effectLst/>
                <a:latin typeface="Times New Roman" panose="02020603050405020304" pitchFamily="18" charset="0"/>
                <a:ea typeface="Calibri" panose="020F0502020204030204" pitchFamily="34" charset="0"/>
                <a:cs typeface="+mn-cs"/>
              </a:rPr>
              <a:t>Ciappi</a:t>
            </a:r>
            <a:r>
              <a:rPr lang="en-GB" sz="2000" kern="1200" dirty="0">
                <a:solidFill>
                  <a:srgbClr val="000000"/>
                </a:solidFill>
                <a:effectLst/>
                <a:latin typeface="Times New Roman" panose="02020603050405020304" pitchFamily="18" charset="0"/>
                <a:ea typeface="Calibri" panose="020F0502020204030204" pitchFamily="34" charset="0"/>
                <a:cs typeface="+mn-cs"/>
              </a:rPr>
              <a:t>, A., &amp; </a:t>
            </a:r>
            <a:r>
              <a:rPr lang="en-GB" sz="2000" kern="1200" dirty="0" err="1">
                <a:solidFill>
                  <a:srgbClr val="000000"/>
                </a:solidFill>
                <a:effectLst/>
                <a:latin typeface="Times New Roman" panose="02020603050405020304" pitchFamily="18" charset="0"/>
                <a:ea typeface="Calibri" panose="020F0502020204030204" pitchFamily="34" charset="0"/>
                <a:cs typeface="+mn-cs"/>
              </a:rPr>
              <a:t>Giorgetti</a:t>
            </a:r>
            <a:r>
              <a:rPr lang="en-GB" sz="2000" kern="1200" dirty="0">
                <a:solidFill>
                  <a:srgbClr val="000000"/>
                </a:solidFill>
                <a:effectLst/>
                <a:latin typeface="Times New Roman" panose="02020603050405020304" pitchFamily="18" charset="0"/>
                <a:ea typeface="Calibri" panose="020F0502020204030204" pitchFamily="34" charset="0"/>
                <a:cs typeface="+mn-cs"/>
              </a:rPr>
              <a:t>, A. (2016). An Axiomatic Design Approach for Customer Satisfaction through a Lean Start-up Framework. </a:t>
            </a:r>
            <a:r>
              <a:rPr lang="en-GB" sz="2000" i="1" kern="1200" dirty="0">
                <a:solidFill>
                  <a:srgbClr val="000000"/>
                </a:solidFill>
                <a:effectLst/>
                <a:latin typeface="Times New Roman" panose="02020603050405020304" pitchFamily="18" charset="0"/>
                <a:ea typeface="Calibri" panose="020F0502020204030204" pitchFamily="34" charset="0"/>
                <a:cs typeface="+mn-cs"/>
              </a:rPr>
              <a:t>Procedia CIRP</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53</a:t>
            </a:r>
            <a:r>
              <a:rPr lang="en-GB" sz="2000" kern="1200" dirty="0">
                <a:solidFill>
                  <a:srgbClr val="000000"/>
                </a:solidFill>
                <a:effectLst/>
                <a:latin typeface="Times New Roman" panose="02020603050405020304" pitchFamily="18" charset="0"/>
                <a:ea typeface="Calibri" panose="020F0502020204030204" pitchFamily="34" charset="0"/>
                <a:cs typeface="+mn-cs"/>
              </a:rPr>
              <a:t>, 151–157. https://doi.org/10.1016/j.procir.2016.06.101</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err="1">
                <a:solidFill>
                  <a:srgbClr val="000000"/>
                </a:solidFill>
                <a:effectLst/>
                <a:latin typeface="Times New Roman" panose="02020603050405020304" pitchFamily="18" charset="0"/>
                <a:ea typeface="Calibri" panose="020F0502020204030204" pitchFamily="34" charset="0"/>
                <a:cs typeface="+mn-cs"/>
              </a:rPr>
              <a:t>Jesemann</a:t>
            </a:r>
            <a:r>
              <a:rPr lang="en-GB" sz="2000" kern="1200" dirty="0">
                <a:solidFill>
                  <a:srgbClr val="000000"/>
                </a:solidFill>
                <a:effectLst/>
                <a:latin typeface="Times New Roman" panose="02020603050405020304" pitchFamily="18" charset="0"/>
                <a:ea typeface="Calibri" panose="020F0502020204030204" pitchFamily="34" charset="0"/>
                <a:cs typeface="+mn-cs"/>
              </a:rPr>
              <a:t>, I., </a:t>
            </a:r>
            <a:r>
              <a:rPr lang="en-GB" sz="2000" kern="1200" dirty="0" err="1">
                <a:solidFill>
                  <a:srgbClr val="000000"/>
                </a:solidFill>
                <a:effectLst/>
                <a:latin typeface="Times New Roman" panose="02020603050405020304" pitchFamily="18" charset="0"/>
                <a:ea typeface="Calibri" panose="020F0502020204030204" pitchFamily="34" charset="0"/>
                <a:cs typeface="+mn-cs"/>
              </a:rPr>
              <a:t>Beichter</a:t>
            </a:r>
            <a:r>
              <a:rPr lang="en-GB" sz="2000" kern="1200" dirty="0">
                <a:solidFill>
                  <a:srgbClr val="000000"/>
                </a:solidFill>
                <a:effectLst/>
                <a:latin typeface="Times New Roman" panose="02020603050405020304" pitchFamily="18" charset="0"/>
                <a:ea typeface="Calibri" panose="020F0502020204030204" pitchFamily="34" charset="0"/>
                <a:cs typeface="+mn-cs"/>
              </a:rPr>
              <a:t>, T., Constantinescu, C., </a:t>
            </a:r>
            <a:r>
              <a:rPr lang="en-GB" sz="2000" kern="1200" dirty="0" err="1">
                <a:solidFill>
                  <a:srgbClr val="000000"/>
                </a:solidFill>
                <a:effectLst/>
                <a:latin typeface="Times New Roman" panose="02020603050405020304" pitchFamily="18" charset="0"/>
                <a:ea typeface="Calibri" panose="020F0502020204030204" pitchFamily="34" charset="0"/>
                <a:cs typeface="+mn-cs"/>
              </a:rPr>
              <a:t>Herburger</a:t>
            </a:r>
            <a:r>
              <a:rPr lang="en-GB" sz="2000" kern="1200" dirty="0">
                <a:solidFill>
                  <a:srgbClr val="000000"/>
                </a:solidFill>
                <a:effectLst/>
                <a:latin typeface="Times New Roman" panose="02020603050405020304" pitchFamily="18" charset="0"/>
                <a:ea typeface="Calibri" panose="020F0502020204030204" pitchFamily="34" charset="0"/>
                <a:cs typeface="+mn-cs"/>
              </a:rPr>
              <a:t>, K., &amp; </a:t>
            </a:r>
            <a:r>
              <a:rPr lang="en-GB" sz="2000" kern="1200" dirty="0" err="1">
                <a:solidFill>
                  <a:srgbClr val="000000"/>
                </a:solidFill>
                <a:effectLst/>
                <a:latin typeface="Times New Roman" panose="02020603050405020304" pitchFamily="18" charset="0"/>
                <a:ea typeface="Calibri" panose="020F0502020204030204" pitchFamily="34" charset="0"/>
                <a:cs typeface="+mn-cs"/>
              </a:rPr>
              <a:t>Rüger</a:t>
            </a:r>
            <a:r>
              <a:rPr lang="en-GB" sz="2000" kern="1200" dirty="0">
                <a:solidFill>
                  <a:srgbClr val="000000"/>
                </a:solidFill>
                <a:effectLst/>
                <a:latin typeface="Times New Roman" panose="02020603050405020304" pitchFamily="18" charset="0"/>
                <a:ea typeface="Calibri" panose="020F0502020204030204" pitchFamily="34" charset="0"/>
                <a:cs typeface="+mn-cs"/>
              </a:rPr>
              <a:t>, M. (2021). Investigation of the “lean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approach in large manufacturing companies towards customer driven product innovation in SMEs. </a:t>
            </a:r>
            <a:r>
              <a:rPr lang="en-GB" sz="2000" i="1" kern="1200" dirty="0">
                <a:solidFill>
                  <a:srgbClr val="000000"/>
                </a:solidFill>
                <a:effectLst/>
                <a:latin typeface="Times New Roman" panose="02020603050405020304" pitchFamily="18" charset="0"/>
                <a:ea typeface="Calibri" panose="020F0502020204030204" pitchFamily="34" charset="0"/>
                <a:cs typeface="+mn-cs"/>
              </a:rPr>
              <a:t>Procedia CIRP</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99</a:t>
            </a:r>
            <a:r>
              <a:rPr lang="en-GB" sz="2000" kern="1200" dirty="0">
                <a:solidFill>
                  <a:srgbClr val="000000"/>
                </a:solidFill>
                <a:effectLst/>
                <a:latin typeface="Times New Roman" panose="02020603050405020304" pitchFamily="18" charset="0"/>
                <a:ea typeface="Calibri" panose="020F0502020204030204" pitchFamily="34" charset="0"/>
                <a:cs typeface="+mn-cs"/>
              </a:rPr>
              <a:t>, 711–716. https://doi.org/10.1016/j.procir.2021.03.095</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err="1">
                <a:solidFill>
                  <a:srgbClr val="000000"/>
                </a:solidFill>
                <a:effectLst/>
                <a:latin typeface="Times New Roman" panose="02020603050405020304" pitchFamily="18" charset="0"/>
                <a:ea typeface="Calibri" panose="020F0502020204030204" pitchFamily="34" charset="0"/>
                <a:cs typeface="+mn-cs"/>
              </a:rPr>
              <a:t>Karia</a:t>
            </a:r>
            <a:r>
              <a:rPr lang="en-GB" sz="2000" kern="1200" dirty="0">
                <a:solidFill>
                  <a:srgbClr val="000000"/>
                </a:solidFill>
                <a:effectLst/>
                <a:latin typeface="Times New Roman" panose="02020603050405020304" pitchFamily="18" charset="0"/>
                <a:ea typeface="Calibri" panose="020F0502020204030204" pitchFamily="34" charset="0"/>
                <a:cs typeface="+mn-cs"/>
              </a:rPr>
              <a:t>, D., Shah, K., Venkatesh, K., Acharya, S., &amp; Arora, M. (2022). A Comparative Analysis of the Engineering Design and Lean Start-Up Innovation Methodologies. </a:t>
            </a:r>
            <a:r>
              <a:rPr lang="en-GB" sz="2000" i="1" kern="1200" dirty="0">
                <a:solidFill>
                  <a:srgbClr val="000000"/>
                </a:solidFill>
                <a:effectLst/>
                <a:latin typeface="Times New Roman" panose="02020603050405020304" pitchFamily="18" charset="0"/>
                <a:ea typeface="Calibri" panose="020F0502020204030204" pitchFamily="34" charset="0"/>
                <a:cs typeface="+mn-cs"/>
              </a:rPr>
              <a:t>Proceedings of the Design Society</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2</a:t>
            </a:r>
            <a:r>
              <a:rPr lang="en-GB" sz="2000" kern="1200" dirty="0">
                <a:solidFill>
                  <a:srgbClr val="000000"/>
                </a:solidFill>
                <a:effectLst/>
                <a:latin typeface="Times New Roman" panose="02020603050405020304" pitchFamily="18" charset="0"/>
                <a:ea typeface="Calibri" panose="020F0502020204030204" pitchFamily="34" charset="0"/>
                <a:cs typeface="+mn-cs"/>
              </a:rPr>
              <a:t>(1996), 31–40. https://doi.org/10.1017/pds.2022.4</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Khan, K., Kunz, R., </a:t>
            </a:r>
            <a:r>
              <a:rPr lang="en-GB" sz="2000" kern="1200" dirty="0" err="1">
                <a:solidFill>
                  <a:srgbClr val="000000"/>
                </a:solidFill>
                <a:effectLst/>
                <a:latin typeface="Times New Roman" panose="02020603050405020304" pitchFamily="18" charset="0"/>
                <a:ea typeface="Calibri" panose="020F0502020204030204" pitchFamily="34" charset="0"/>
                <a:cs typeface="+mn-cs"/>
              </a:rPr>
              <a:t>Kleijnen</a:t>
            </a:r>
            <a:r>
              <a:rPr lang="en-GB" sz="2000" kern="1200" dirty="0">
                <a:solidFill>
                  <a:srgbClr val="000000"/>
                </a:solidFill>
                <a:effectLst/>
                <a:latin typeface="Times New Roman" panose="02020603050405020304" pitchFamily="18" charset="0"/>
                <a:ea typeface="Calibri" panose="020F0502020204030204" pitchFamily="34" charset="0"/>
                <a:cs typeface="+mn-cs"/>
              </a:rPr>
              <a:t>, J., &amp; Antes, G. (2003). RESEARCH METHODOLOGY Five steps to conducting a systematic review. </a:t>
            </a:r>
            <a:r>
              <a:rPr lang="en-GB" sz="2000" i="1" kern="1200" dirty="0">
                <a:solidFill>
                  <a:srgbClr val="000000"/>
                </a:solidFill>
                <a:effectLst/>
                <a:latin typeface="Times New Roman" panose="02020603050405020304" pitchFamily="18" charset="0"/>
                <a:ea typeface="Calibri" panose="020F0502020204030204" pitchFamily="34" charset="0"/>
                <a:cs typeface="+mn-cs"/>
              </a:rPr>
              <a:t>Journal of the Royal Society of Medicine</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96</a:t>
            </a:r>
            <a:r>
              <a:rPr lang="en-GB" sz="2000" kern="1200" dirty="0">
                <a:solidFill>
                  <a:srgbClr val="000000"/>
                </a:solidFill>
                <a:effectLst/>
                <a:latin typeface="Times New Roman" panose="02020603050405020304" pitchFamily="18" charset="0"/>
                <a:ea typeface="Calibri" panose="020F0502020204030204" pitchFamily="34" charset="0"/>
                <a:cs typeface="+mn-cs"/>
              </a:rPr>
              <a:t>(3), 118–121.</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err="1">
                <a:solidFill>
                  <a:srgbClr val="000000"/>
                </a:solidFill>
                <a:effectLst/>
                <a:latin typeface="Times New Roman" panose="02020603050405020304" pitchFamily="18" charset="0"/>
                <a:ea typeface="Calibri" panose="020F0502020204030204" pitchFamily="34" charset="0"/>
                <a:cs typeface="+mn-cs"/>
              </a:rPr>
              <a:t>Mansoori</a:t>
            </a:r>
            <a:r>
              <a:rPr lang="en-GB" sz="2000" kern="1200" dirty="0">
                <a:solidFill>
                  <a:srgbClr val="000000"/>
                </a:solidFill>
                <a:effectLst/>
                <a:latin typeface="Times New Roman" panose="02020603050405020304" pitchFamily="18" charset="0"/>
                <a:ea typeface="Calibri" panose="020F0502020204030204" pitchFamily="34" charset="0"/>
                <a:cs typeface="+mn-cs"/>
              </a:rPr>
              <a:t>, Y., &amp; </a:t>
            </a:r>
            <a:r>
              <a:rPr lang="en-GB" sz="2000" kern="1200" dirty="0" err="1">
                <a:solidFill>
                  <a:srgbClr val="000000"/>
                </a:solidFill>
                <a:effectLst/>
                <a:latin typeface="Times New Roman" panose="02020603050405020304" pitchFamily="18" charset="0"/>
                <a:ea typeface="Calibri" panose="020F0502020204030204" pitchFamily="34" charset="0"/>
                <a:cs typeface="+mn-cs"/>
              </a:rPr>
              <a:t>Lackéus</a:t>
            </a:r>
            <a:r>
              <a:rPr lang="en-GB" sz="2000" kern="1200" dirty="0">
                <a:solidFill>
                  <a:srgbClr val="000000"/>
                </a:solidFill>
                <a:effectLst/>
                <a:latin typeface="Times New Roman" panose="02020603050405020304" pitchFamily="18" charset="0"/>
                <a:ea typeface="Calibri" panose="020F0502020204030204" pitchFamily="34" charset="0"/>
                <a:cs typeface="+mn-cs"/>
              </a:rPr>
              <a:t>, M. (2020). Comparing effectuation to discovery-driven planning, prescriptive entrepreneurship, business planning, lean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and design thinking. </a:t>
            </a:r>
            <a:r>
              <a:rPr lang="en-GB" sz="2000" i="1" kern="1200" dirty="0">
                <a:solidFill>
                  <a:srgbClr val="000000"/>
                </a:solidFill>
                <a:effectLst/>
                <a:latin typeface="Times New Roman" panose="02020603050405020304" pitchFamily="18" charset="0"/>
                <a:ea typeface="Calibri" panose="020F0502020204030204" pitchFamily="34" charset="0"/>
                <a:cs typeface="+mn-cs"/>
              </a:rPr>
              <a:t>Small Business Economics</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54</a:t>
            </a:r>
            <a:r>
              <a:rPr lang="en-GB" sz="2000" kern="1200" dirty="0">
                <a:solidFill>
                  <a:srgbClr val="000000"/>
                </a:solidFill>
                <a:effectLst/>
                <a:latin typeface="Times New Roman" panose="02020603050405020304" pitchFamily="18" charset="0"/>
                <a:ea typeface="Calibri" panose="020F0502020204030204" pitchFamily="34" charset="0"/>
                <a:cs typeface="+mn-cs"/>
              </a:rPr>
              <a:t>(3), 791–818. https://doi.org/10.1007/s11187-019-00153-w</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Nirwan, M. D., &amp; </a:t>
            </a:r>
            <a:r>
              <a:rPr lang="en-GB" sz="2000" kern="1200" dirty="0" err="1">
                <a:solidFill>
                  <a:srgbClr val="000000"/>
                </a:solidFill>
                <a:effectLst/>
                <a:latin typeface="Times New Roman" panose="02020603050405020304" pitchFamily="18" charset="0"/>
                <a:ea typeface="Calibri" panose="020F0502020204030204" pitchFamily="34" charset="0"/>
                <a:cs typeface="+mn-cs"/>
              </a:rPr>
              <a:t>Dhewanto</a:t>
            </a:r>
            <a:r>
              <a:rPr lang="en-GB" sz="2000" kern="1200" dirty="0">
                <a:solidFill>
                  <a:srgbClr val="000000"/>
                </a:solidFill>
                <a:effectLst/>
                <a:latin typeface="Times New Roman" panose="02020603050405020304" pitchFamily="18" charset="0"/>
                <a:ea typeface="Calibri" panose="020F0502020204030204" pitchFamily="34" charset="0"/>
                <a:cs typeface="+mn-cs"/>
              </a:rPr>
              <a:t>, W. (2015). Barriers in Implementing the Lean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Methodology in Indonesia – Case Study of B2B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Procedia - Social and </a:t>
            </a:r>
            <a:r>
              <a:rPr lang="en-GB" sz="2000" i="1" kern="1200" dirty="0" err="1">
                <a:solidFill>
                  <a:srgbClr val="000000"/>
                </a:solidFill>
                <a:effectLst/>
                <a:latin typeface="Times New Roman" panose="02020603050405020304" pitchFamily="18" charset="0"/>
                <a:ea typeface="Calibri" panose="020F0502020204030204" pitchFamily="34" charset="0"/>
                <a:cs typeface="+mn-cs"/>
              </a:rPr>
              <a:t>Behavioral</a:t>
            </a:r>
            <a:r>
              <a:rPr lang="en-GB" sz="2000" i="1" kern="1200" dirty="0">
                <a:solidFill>
                  <a:srgbClr val="000000"/>
                </a:solidFill>
                <a:effectLst/>
                <a:latin typeface="Times New Roman" panose="02020603050405020304" pitchFamily="18" charset="0"/>
                <a:ea typeface="Calibri" panose="020F0502020204030204" pitchFamily="34" charset="0"/>
                <a:cs typeface="+mn-cs"/>
              </a:rPr>
              <a:t> Sciences</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169</a:t>
            </a:r>
            <a:r>
              <a:rPr lang="en-GB" sz="2000" kern="1200" dirty="0">
                <a:solidFill>
                  <a:srgbClr val="000000"/>
                </a:solidFill>
                <a:effectLst/>
                <a:latin typeface="Times New Roman" panose="02020603050405020304" pitchFamily="18" charset="0"/>
                <a:ea typeface="Calibri" panose="020F0502020204030204" pitchFamily="34" charset="0"/>
                <a:cs typeface="+mn-cs"/>
              </a:rPr>
              <a:t>(August 2014), 23–30. https://doi.org/10.1016/j.sbspro.2015.01.282</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Paternoster, 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Giardino</a:t>
            </a:r>
            <a:r>
              <a:rPr lang="en-GB" sz="2000" kern="1200" dirty="0">
                <a:solidFill>
                  <a:srgbClr val="000000"/>
                </a:solidFill>
                <a:effectLst/>
                <a:latin typeface="Times New Roman" panose="02020603050405020304" pitchFamily="18" charset="0"/>
                <a:ea typeface="Calibri" panose="020F0502020204030204" pitchFamily="34" charset="0"/>
                <a:cs typeface="+mn-cs"/>
              </a:rPr>
              <a:t>, C., </a:t>
            </a:r>
            <a:r>
              <a:rPr lang="en-GB" sz="2000" kern="1200" dirty="0" err="1">
                <a:solidFill>
                  <a:srgbClr val="000000"/>
                </a:solidFill>
                <a:effectLst/>
                <a:latin typeface="Times New Roman" panose="02020603050405020304" pitchFamily="18" charset="0"/>
                <a:ea typeface="Calibri" panose="020F0502020204030204" pitchFamily="34" charset="0"/>
                <a:cs typeface="+mn-cs"/>
              </a:rPr>
              <a:t>Unterkalmsteiner</a:t>
            </a:r>
            <a:r>
              <a:rPr lang="en-GB" sz="2000" kern="1200" dirty="0">
                <a:solidFill>
                  <a:srgbClr val="000000"/>
                </a:solidFill>
                <a:effectLst/>
                <a:latin typeface="Times New Roman" panose="02020603050405020304" pitchFamily="18" charset="0"/>
                <a:ea typeface="Calibri" panose="020F0502020204030204" pitchFamily="34" charset="0"/>
                <a:cs typeface="+mn-cs"/>
              </a:rPr>
              <a:t>, M., </a:t>
            </a:r>
            <a:r>
              <a:rPr lang="en-GB" sz="2000" kern="1200" dirty="0" err="1">
                <a:solidFill>
                  <a:srgbClr val="000000"/>
                </a:solidFill>
                <a:effectLst/>
                <a:latin typeface="Times New Roman" panose="02020603050405020304" pitchFamily="18" charset="0"/>
                <a:ea typeface="Calibri" panose="020F0502020204030204" pitchFamily="34" charset="0"/>
                <a:cs typeface="+mn-cs"/>
              </a:rPr>
              <a:t>Gorschek</a:t>
            </a:r>
            <a:r>
              <a:rPr lang="en-GB" sz="2000" kern="1200" dirty="0">
                <a:solidFill>
                  <a:srgbClr val="000000"/>
                </a:solidFill>
                <a:effectLst/>
                <a:latin typeface="Times New Roman" panose="02020603050405020304" pitchFamily="18" charset="0"/>
                <a:ea typeface="Calibri" panose="020F0502020204030204" pitchFamily="34" charset="0"/>
                <a:cs typeface="+mn-cs"/>
              </a:rPr>
              <a:t>, T., &amp; </a:t>
            </a:r>
            <a:r>
              <a:rPr lang="en-GB" sz="2000" kern="1200" dirty="0" err="1">
                <a:solidFill>
                  <a:srgbClr val="000000"/>
                </a:solidFill>
                <a:effectLst/>
                <a:latin typeface="Times New Roman" panose="02020603050405020304" pitchFamily="18" charset="0"/>
                <a:ea typeface="Calibri" panose="020F0502020204030204" pitchFamily="34" charset="0"/>
                <a:cs typeface="+mn-cs"/>
              </a:rPr>
              <a:t>Abrahamsson</a:t>
            </a:r>
            <a:r>
              <a:rPr lang="en-GB" sz="2000" kern="1200" dirty="0">
                <a:solidFill>
                  <a:srgbClr val="000000"/>
                </a:solidFill>
                <a:effectLst/>
                <a:latin typeface="Times New Roman" panose="02020603050405020304" pitchFamily="18" charset="0"/>
                <a:ea typeface="Calibri" panose="020F0502020204030204" pitchFamily="34" charset="0"/>
                <a:cs typeface="+mn-cs"/>
              </a:rPr>
              <a:t>, P. (2014). Software development in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companies: A systematic mapping study. </a:t>
            </a:r>
            <a:r>
              <a:rPr lang="en-GB" sz="2000" i="1" kern="1200" dirty="0">
                <a:solidFill>
                  <a:srgbClr val="000000"/>
                </a:solidFill>
                <a:effectLst/>
                <a:latin typeface="Times New Roman" panose="02020603050405020304" pitchFamily="18" charset="0"/>
                <a:ea typeface="Calibri" panose="020F0502020204030204" pitchFamily="34" charset="0"/>
                <a:cs typeface="+mn-cs"/>
              </a:rPr>
              <a:t>Information and Software Technology</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56</a:t>
            </a:r>
            <a:r>
              <a:rPr lang="en-GB" sz="2000" kern="1200" dirty="0">
                <a:solidFill>
                  <a:srgbClr val="000000"/>
                </a:solidFill>
                <a:effectLst/>
                <a:latin typeface="Times New Roman" panose="02020603050405020304" pitchFamily="18" charset="0"/>
                <a:ea typeface="Calibri" panose="020F0502020204030204" pitchFamily="34" charset="0"/>
                <a:cs typeface="+mn-cs"/>
              </a:rPr>
              <a:t>(10), 1200–1218. https://doi.org/10.1016/j.infsof.2014.04.014</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Shepherd, D. A., &amp; Gruber, M. (2021). The Lean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Framework: Closing the Academic–Practitioner Divide. </a:t>
            </a:r>
            <a:r>
              <a:rPr lang="en-GB" sz="2000" i="1" kern="1200" dirty="0">
                <a:solidFill>
                  <a:srgbClr val="000000"/>
                </a:solidFill>
                <a:effectLst/>
                <a:latin typeface="Times New Roman" panose="02020603050405020304" pitchFamily="18" charset="0"/>
                <a:ea typeface="Calibri" panose="020F0502020204030204" pitchFamily="34" charset="0"/>
                <a:cs typeface="+mn-cs"/>
              </a:rPr>
              <a:t>Entrepreneurship: Theory and Practice</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45</a:t>
            </a:r>
            <a:r>
              <a:rPr lang="en-GB" sz="2000" kern="1200" dirty="0">
                <a:solidFill>
                  <a:srgbClr val="000000"/>
                </a:solidFill>
                <a:effectLst/>
                <a:latin typeface="Times New Roman" panose="02020603050405020304" pitchFamily="18" charset="0"/>
                <a:ea typeface="Calibri" panose="020F0502020204030204" pitchFamily="34" charset="0"/>
                <a:cs typeface="+mn-cs"/>
              </a:rPr>
              <a:t>(5), 967–998. https://doi.org/10.1177/1042258719899415</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Silva, D. S., </a:t>
            </a:r>
            <a:r>
              <a:rPr lang="en-GB" sz="2000" kern="1200" dirty="0" err="1">
                <a:solidFill>
                  <a:srgbClr val="000000"/>
                </a:solidFill>
                <a:effectLst/>
                <a:latin typeface="Times New Roman" panose="02020603050405020304" pitchFamily="18" charset="0"/>
                <a:ea typeface="Calibri" panose="020F0502020204030204" pitchFamily="34" charset="0"/>
                <a:cs typeface="+mn-cs"/>
              </a:rPr>
              <a:t>Ghezzi</a:t>
            </a:r>
            <a:r>
              <a:rPr lang="en-GB" sz="2000" kern="1200" dirty="0">
                <a:solidFill>
                  <a:srgbClr val="000000"/>
                </a:solidFill>
                <a:effectLst/>
                <a:latin typeface="Times New Roman" panose="02020603050405020304" pitchFamily="18" charset="0"/>
                <a:ea typeface="Calibri" panose="020F0502020204030204" pitchFamily="34" charset="0"/>
                <a:cs typeface="+mn-cs"/>
              </a:rPr>
              <a:t>, A., Aguiar, R. B. de, </a:t>
            </a:r>
            <a:r>
              <a:rPr lang="en-GB" sz="2000" kern="1200" dirty="0" err="1">
                <a:solidFill>
                  <a:srgbClr val="000000"/>
                </a:solidFill>
                <a:effectLst/>
                <a:latin typeface="Times New Roman" panose="02020603050405020304" pitchFamily="18" charset="0"/>
                <a:ea typeface="Calibri" panose="020F0502020204030204" pitchFamily="34" charset="0"/>
                <a:cs typeface="+mn-cs"/>
              </a:rPr>
              <a:t>Cortimiglia</a:t>
            </a:r>
            <a:r>
              <a:rPr lang="en-GB" sz="2000" kern="1200" dirty="0">
                <a:solidFill>
                  <a:srgbClr val="000000"/>
                </a:solidFill>
                <a:effectLst/>
                <a:latin typeface="Times New Roman" panose="02020603050405020304" pitchFamily="18" charset="0"/>
                <a:ea typeface="Calibri" panose="020F0502020204030204" pitchFamily="34" charset="0"/>
                <a:cs typeface="+mn-cs"/>
              </a:rPr>
              <a:t>, M. N., &amp; ten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Caten</a:t>
            </a:r>
            <a:r>
              <a:rPr lang="en-GB" sz="2000" kern="1200" dirty="0">
                <a:solidFill>
                  <a:srgbClr val="000000"/>
                </a:solidFill>
                <a:effectLst/>
                <a:latin typeface="Times New Roman" panose="02020603050405020304" pitchFamily="18" charset="0"/>
                <a:ea typeface="Calibri" panose="020F0502020204030204" pitchFamily="34" charset="0"/>
                <a:cs typeface="+mn-cs"/>
              </a:rPr>
              <a:t>, C. S. (2020). Lean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Agile Methodologies and Customer Development for business model innovation: A systematic review and research agenda. </a:t>
            </a:r>
            <a:r>
              <a:rPr lang="en-GB" sz="2000" i="1" kern="1200" dirty="0">
                <a:solidFill>
                  <a:srgbClr val="000000"/>
                </a:solidFill>
                <a:effectLst/>
                <a:latin typeface="Times New Roman" panose="02020603050405020304" pitchFamily="18" charset="0"/>
                <a:ea typeface="Calibri" panose="020F0502020204030204" pitchFamily="34" charset="0"/>
                <a:cs typeface="+mn-cs"/>
              </a:rPr>
              <a:t>International Journal of Entrepreneurial Behaviour and Research</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26</a:t>
            </a:r>
            <a:r>
              <a:rPr lang="en-GB" sz="2000" kern="1200" dirty="0">
                <a:solidFill>
                  <a:srgbClr val="000000"/>
                </a:solidFill>
                <a:effectLst/>
                <a:latin typeface="Times New Roman" panose="02020603050405020304" pitchFamily="18" charset="0"/>
                <a:ea typeface="Calibri" panose="020F0502020204030204" pitchFamily="34" charset="0"/>
                <a:cs typeface="+mn-cs"/>
              </a:rPr>
              <a:t>(4), 595–628. https://doi.org/10.1108/IJEBR-07-2019-0425</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Ulč, J., &amp; Mandel, M. (2021a). </a:t>
            </a:r>
            <a:r>
              <a:rPr lang="en-GB" sz="2000" i="1" kern="1200" dirty="0">
                <a:solidFill>
                  <a:srgbClr val="000000"/>
                </a:solidFill>
                <a:effectLst/>
                <a:latin typeface="Times New Roman" panose="02020603050405020304" pitchFamily="18" charset="0"/>
                <a:ea typeface="Calibri" panose="020F0502020204030204" pitchFamily="34" charset="0"/>
                <a:cs typeface="+mn-cs"/>
              </a:rPr>
              <a:t>First Updates to the New Theoretical Framework of Technology</a:t>
            </a:r>
            <a:r>
              <a:rPr lang="en-GB" sz="2000" kern="1200" dirty="0">
                <a:solidFill>
                  <a:srgbClr val="000000"/>
                </a:solidFill>
                <a:effectLst/>
                <a:latin typeface="Times New Roman" panose="02020603050405020304" pitchFamily="18" charset="0"/>
                <a:ea typeface="Calibri" panose="020F0502020204030204" pitchFamily="34" charset="0"/>
                <a:cs typeface="+mn-cs"/>
              </a:rPr>
              <a:t>. 272–282.</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Ulč, J., &amp; Mandel, M. (2021b). </a:t>
            </a:r>
            <a:r>
              <a:rPr lang="en-GB" sz="2000" i="1" kern="1200" dirty="0">
                <a:solidFill>
                  <a:srgbClr val="000000"/>
                </a:solidFill>
                <a:effectLst/>
                <a:latin typeface="Times New Roman" panose="02020603050405020304" pitchFamily="18" charset="0"/>
                <a:ea typeface="Calibri" panose="020F0502020204030204" pitchFamily="34" charset="0"/>
                <a:cs typeface="+mn-cs"/>
              </a:rPr>
              <a:t>Technology Start-up Marketing Strategy and Lifecycle : First Empirical Findings by Qualitative Research</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8527</a:t>
            </a:r>
            <a:r>
              <a:rPr lang="en-GB" sz="2000" kern="1200" dirty="0">
                <a:solidFill>
                  <a:srgbClr val="000000"/>
                </a:solidFill>
                <a:effectLst/>
                <a:latin typeface="Times New Roman" panose="02020603050405020304" pitchFamily="18" charset="0"/>
                <a:ea typeface="Calibri" panose="020F0502020204030204" pitchFamily="34" charset="0"/>
                <a:cs typeface="+mn-cs"/>
              </a:rPr>
              <a:t>(2), 71–91.</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a:solidFill>
                  <a:srgbClr val="000000"/>
                </a:solidFill>
                <a:effectLst/>
                <a:latin typeface="Times New Roman" panose="02020603050405020304" pitchFamily="18" charset="0"/>
                <a:ea typeface="Calibri" panose="020F0502020204030204" pitchFamily="34" charset="0"/>
                <a:cs typeface="+mn-cs"/>
              </a:rPr>
              <a:t>Yang, X., Sun, S. L., &amp; Zhao, X. (2019). Search and execution: examining the entrepreneurial cognitions behind the lean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model. </a:t>
            </a:r>
            <a:r>
              <a:rPr lang="en-GB" sz="2000" i="1" kern="1200" dirty="0">
                <a:solidFill>
                  <a:srgbClr val="000000"/>
                </a:solidFill>
                <a:effectLst/>
                <a:latin typeface="Times New Roman" panose="02020603050405020304" pitchFamily="18" charset="0"/>
                <a:ea typeface="Calibri" panose="020F0502020204030204" pitchFamily="34" charset="0"/>
                <a:cs typeface="+mn-cs"/>
              </a:rPr>
              <a:t>Small Business Economics</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52</a:t>
            </a:r>
            <a:r>
              <a:rPr lang="en-GB" sz="2000" kern="1200" dirty="0">
                <a:solidFill>
                  <a:srgbClr val="000000"/>
                </a:solidFill>
                <a:effectLst/>
                <a:latin typeface="Times New Roman" panose="02020603050405020304" pitchFamily="18" charset="0"/>
                <a:ea typeface="Calibri" panose="020F0502020204030204" pitchFamily="34" charset="0"/>
                <a:cs typeface="+mn-cs"/>
              </a:rPr>
              <a:t>(3), 667–679. https://doi.org/10.1007/s11187-017-9978-z</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err="1">
                <a:solidFill>
                  <a:srgbClr val="000000"/>
                </a:solidFill>
                <a:effectLst/>
                <a:latin typeface="Times New Roman" panose="02020603050405020304" pitchFamily="18" charset="0"/>
                <a:ea typeface="Calibri" panose="020F0502020204030204" pitchFamily="34" charset="0"/>
                <a:cs typeface="+mn-cs"/>
              </a:rPr>
              <a:t>Yoo</a:t>
            </a:r>
            <a:r>
              <a:rPr lang="en-GB" sz="2000" kern="1200" dirty="0">
                <a:solidFill>
                  <a:srgbClr val="000000"/>
                </a:solidFill>
                <a:effectLst/>
                <a:latin typeface="Times New Roman" panose="02020603050405020304" pitchFamily="18" charset="0"/>
                <a:ea typeface="Calibri" panose="020F0502020204030204" pitchFamily="34" charset="0"/>
                <a:cs typeface="+mn-cs"/>
              </a:rPr>
              <a:t>, O. S., Huang, T., &amp; </a:t>
            </a:r>
            <a:r>
              <a:rPr lang="en-GB" sz="2000" kern="1200" dirty="0" err="1">
                <a:solidFill>
                  <a:srgbClr val="000000"/>
                </a:solidFill>
                <a:effectLst/>
                <a:latin typeface="Times New Roman" panose="02020603050405020304" pitchFamily="18" charset="0"/>
                <a:ea typeface="Calibri" panose="020F0502020204030204" pitchFamily="34" charset="0"/>
                <a:cs typeface="+mn-cs"/>
              </a:rPr>
              <a:t>Arifoğlu</a:t>
            </a:r>
            <a:r>
              <a:rPr lang="en-GB" sz="2000" kern="1200" dirty="0">
                <a:solidFill>
                  <a:srgbClr val="000000"/>
                </a:solidFill>
                <a:effectLst/>
                <a:latin typeface="Times New Roman" panose="02020603050405020304" pitchFamily="18" charset="0"/>
                <a:ea typeface="Calibri" panose="020F0502020204030204" pitchFamily="34" charset="0"/>
                <a:cs typeface="+mn-cs"/>
              </a:rPr>
              <a:t>, K. (2021). A theoretical analysis of the lean start-up method. </a:t>
            </a:r>
            <a:r>
              <a:rPr lang="en-GB" sz="2000" i="1" kern="1200" dirty="0">
                <a:solidFill>
                  <a:srgbClr val="000000"/>
                </a:solidFill>
                <a:effectLst/>
                <a:latin typeface="Times New Roman" panose="02020603050405020304" pitchFamily="18" charset="0"/>
                <a:ea typeface="Calibri" panose="020F0502020204030204" pitchFamily="34" charset="0"/>
                <a:cs typeface="+mn-cs"/>
              </a:rPr>
              <a:t>Marketing Science</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40</a:t>
            </a:r>
            <a:r>
              <a:rPr lang="en-GB" sz="2000" kern="1200" dirty="0">
                <a:solidFill>
                  <a:srgbClr val="000000"/>
                </a:solidFill>
                <a:effectLst/>
                <a:latin typeface="Times New Roman" panose="02020603050405020304" pitchFamily="18" charset="0"/>
                <a:ea typeface="Calibri" panose="020F0502020204030204" pitchFamily="34" charset="0"/>
                <a:cs typeface="+mn-cs"/>
              </a:rPr>
              <a:t>(3), 395–412. https://doi.org/10.1287/mksc.2020.1269</a:t>
            </a:r>
            <a:endParaRPr lang="cs-CZ" sz="2000" dirty="0">
              <a:effectLst/>
              <a:latin typeface="Times New Roman" panose="02020603050405020304" pitchFamily="18" charset="0"/>
              <a:ea typeface="Times New Roman" panose="02020603050405020304" pitchFamily="18" charset="0"/>
            </a:endParaRPr>
          </a:p>
          <a:p>
            <a:pPr marL="0" indent="0" algn="just">
              <a:lnSpc>
                <a:spcPct val="120000"/>
              </a:lnSpc>
              <a:spcAft>
                <a:spcPts val="100"/>
              </a:spcAft>
              <a:buNone/>
            </a:pPr>
            <a:r>
              <a:rPr lang="en-GB" sz="2000" kern="1200" dirty="0" err="1">
                <a:solidFill>
                  <a:srgbClr val="000000"/>
                </a:solidFill>
                <a:effectLst/>
                <a:latin typeface="Times New Roman" panose="02020603050405020304" pitchFamily="18" charset="0"/>
                <a:ea typeface="Calibri" panose="020F0502020204030204" pitchFamily="34" charset="0"/>
                <a:cs typeface="+mn-cs"/>
              </a:rPr>
              <a:t>Zorzetti</a:t>
            </a:r>
            <a:r>
              <a:rPr lang="en-GB" sz="2000" kern="1200" dirty="0">
                <a:solidFill>
                  <a:srgbClr val="000000"/>
                </a:solidFill>
                <a:effectLst/>
                <a:latin typeface="Times New Roman" panose="02020603050405020304" pitchFamily="18" charset="0"/>
                <a:ea typeface="Calibri" panose="020F0502020204030204" pitchFamily="34" charset="0"/>
                <a:cs typeface="+mn-cs"/>
              </a:rPr>
              <a:t>, M., Vaccaro, M., </a:t>
            </a:r>
            <a:r>
              <a:rPr lang="en-GB" sz="2000" kern="1200" dirty="0" err="1">
                <a:solidFill>
                  <a:srgbClr val="000000"/>
                </a:solidFill>
                <a:effectLst/>
                <a:latin typeface="Times New Roman" panose="02020603050405020304" pitchFamily="18" charset="0"/>
                <a:ea typeface="Calibri" panose="020F0502020204030204" pitchFamily="34" charset="0"/>
                <a:cs typeface="+mn-cs"/>
              </a:rPr>
              <a:t>Moralles</a:t>
            </a:r>
            <a:r>
              <a:rPr lang="en-GB" sz="2000" kern="1200" dirty="0">
                <a:solidFill>
                  <a:srgbClr val="000000"/>
                </a:solidFill>
                <a:effectLst/>
                <a:latin typeface="Times New Roman" panose="02020603050405020304" pitchFamily="18" charset="0"/>
                <a:ea typeface="Calibri" panose="020F0502020204030204" pitchFamily="34" charset="0"/>
                <a:cs typeface="+mn-cs"/>
              </a:rPr>
              <a:t>, C., </a:t>
            </a:r>
            <a:r>
              <a:rPr lang="en-GB" sz="2000" kern="1200" dirty="0" err="1">
                <a:solidFill>
                  <a:srgbClr val="000000"/>
                </a:solidFill>
                <a:effectLst/>
                <a:latin typeface="Times New Roman" panose="02020603050405020304" pitchFamily="18" charset="0"/>
                <a:ea typeface="Calibri" panose="020F0502020204030204" pitchFamily="34" charset="0"/>
                <a:cs typeface="+mn-cs"/>
              </a:rPr>
              <a:t>Prauchner</a:t>
            </a:r>
            <a:r>
              <a:rPr lang="en-GB" sz="2000" kern="1200" dirty="0">
                <a:solidFill>
                  <a:srgbClr val="000000"/>
                </a:solidFill>
                <a:effectLst/>
                <a:latin typeface="Times New Roman" panose="02020603050405020304" pitchFamily="18" charset="0"/>
                <a:ea typeface="Calibri" panose="020F0502020204030204" pitchFamily="34" charset="0"/>
                <a:cs typeface="+mn-cs"/>
              </a:rPr>
              <a:t>, B., Signoretti, I., Pereira, E., Salerno, L., Bastos, R., &amp; Marczak, S. (2020). Maturity models for agile, lean </a:t>
            </a:r>
            <a:r>
              <a:rPr lang="en-GB" sz="2000" kern="1200" dirty="0" err="1">
                <a:solidFill>
                  <a:srgbClr val="000000"/>
                </a:solidFill>
                <a:effectLst/>
                <a:latin typeface="Times New Roman" panose="02020603050405020304" pitchFamily="18" charset="0"/>
                <a:ea typeface="Calibri" panose="020F0502020204030204" pitchFamily="34" charset="0"/>
                <a:cs typeface="+mn-cs"/>
              </a:rPr>
              <a:t>startup</a:t>
            </a:r>
            <a:r>
              <a:rPr lang="en-GB" sz="2000" kern="1200" dirty="0">
                <a:solidFill>
                  <a:srgbClr val="000000"/>
                </a:solidFill>
                <a:effectLst/>
                <a:latin typeface="Times New Roman" panose="02020603050405020304" pitchFamily="18" charset="0"/>
                <a:ea typeface="Calibri" panose="020F0502020204030204" pitchFamily="34" charset="0"/>
                <a:cs typeface="+mn-cs"/>
              </a:rPr>
              <a:t>, and user-</a:t>
            </a:r>
            <a:r>
              <a:rPr lang="en-GB" sz="2000" kern="1200" dirty="0" err="1">
                <a:solidFill>
                  <a:srgbClr val="000000"/>
                </a:solidFill>
                <a:effectLst/>
                <a:latin typeface="Times New Roman" panose="02020603050405020304" pitchFamily="18" charset="0"/>
                <a:ea typeface="Calibri" panose="020F0502020204030204" pitchFamily="34" charset="0"/>
                <a:cs typeface="+mn-cs"/>
              </a:rPr>
              <a:t>centered</a:t>
            </a:r>
            <a:r>
              <a:rPr lang="en-GB" sz="2000" kern="1200" dirty="0">
                <a:solidFill>
                  <a:srgbClr val="000000"/>
                </a:solidFill>
                <a:effectLst/>
                <a:latin typeface="Times New Roman" panose="02020603050405020304" pitchFamily="18" charset="0"/>
                <a:ea typeface="Calibri" panose="020F0502020204030204" pitchFamily="34" charset="0"/>
                <a:cs typeface="+mn-cs"/>
              </a:rPr>
              <a:t> design in software engineering: A combined systematic literature mapping. </a:t>
            </a:r>
            <a:r>
              <a:rPr lang="en-GB" sz="2000" i="1" kern="1200" dirty="0">
                <a:solidFill>
                  <a:srgbClr val="000000"/>
                </a:solidFill>
                <a:effectLst/>
                <a:latin typeface="Times New Roman" panose="02020603050405020304" pitchFamily="18" charset="0"/>
                <a:ea typeface="Calibri" panose="020F0502020204030204" pitchFamily="34" charset="0"/>
                <a:cs typeface="+mn-cs"/>
              </a:rPr>
              <a:t>ICEIS 2020 - Proceedings of the 22nd International Conference on Enterprise Information Systems</a:t>
            </a:r>
            <a:r>
              <a:rPr lang="en-GB" sz="2000" kern="1200" dirty="0">
                <a:solidFill>
                  <a:srgbClr val="000000"/>
                </a:solidFill>
                <a:effectLst/>
                <a:latin typeface="Times New Roman" panose="02020603050405020304" pitchFamily="18" charset="0"/>
                <a:ea typeface="Calibri" panose="020F0502020204030204" pitchFamily="34" charset="0"/>
                <a:cs typeface="+mn-cs"/>
              </a:rPr>
              <a:t>, </a:t>
            </a:r>
            <a:r>
              <a:rPr lang="en-GB" sz="2000" i="1" kern="1200" dirty="0">
                <a:solidFill>
                  <a:srgbClr val="000000"/>
                </a:solidFill>
                <a:effectLst/>
                <a:latin typeface="Times New Roman" panose="02020603050405020304" pitchFamily="18" charset="0"/>
                <a:ea typeface="Calibri" panose="020F0502020204030204" pitchFamily="34" charset="0"/>
                <a:cs typeface="+mn-cs"/>
              </a:rPr>
              <a:t>2</a:t>
            </a:r>
            <a:r>
              <a:rPr lang="en-GB" sz="2000" kern="1200" dirty="0">
                <a:solidFill>
                  <a:srgbClr val="000000"/>
                </a:solidFill>
                <a:effectLst/>
                <a:latin typeface="Times New Roman" panose="02020603050405020304" pitchFamily="18" charset="0"/>
                <a:ea typeface="Calibri" panose="020F0502020204030204" pitchFamily="34" charset="0"/>
                <a:cs typeface="+mn-cs"/>
              </a:rPr>
              <a:t>(</a:t>
            </a:r>
            <a:r>
              <a:rPr lang="en-GB" sz="2000" kern="1200" dirty="0" err="1">
                <a:solidFill>
                  <a:srgbClr val="000000"/>
                </a:solidFill>
                <a:effectLst/>
                <a:latin typeface="Times New Roman" panose="02020603050405020304" pitchFamily="18" charset="0"/>
                <a:ea typeface="Calibri" panose="020F0502020204030204" pitchFamily="34" charset="0"/>
                <a:cs typeface="+mn-cs"/>
              </a:rPr>
              <a:t>Iceis</a:t>
            </a:r>
            <a:r>
              <a:rPr lang="en-GB" sz="2000" kern="1200" dirty="0">
                <a:solidFill>
                  <a:srgbClr val="000000"/>
                </a:solidFill>
                <a:effectLst/>
                <a:latin typeface="Times New Roman" panose="02020603050405020304" pitchFamily="18" charset="0"/>
                <a:ea typeface="Calibri" panose="020F0502020204030204" pitchFamily="34" charset="0"/>
                <a:cs typeface="+mn-cs"/>
              </a:rPr>
              <a:t>), 145–156. https://doi.org/10.5220/0009582401450156</a:t>
            </a:r>
            <a:endParaRPr lang="cs-CZ" sz="2000" dirty="0">
              <a:effectLst/>
              <a:latin typeface="Times New Roman" panose="02020603050405020304" pitchFamily="18" charset="0"/>
              <a:ea typeface="Times New Roman" panose="02020603050405020304" pitchFamily="18" charset="0"/>
            </a:endParaRPr>
          </a:p>
          <a:p>
            <a:pPr>
              <a:lnSpc>
                <a:spcPct val="150000"/>
              </a:lnSpc>
            </a:pP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323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ctrTitle"/>
          </p:nvPr>
        </p:nvSpPr>
        <p:spPr>
          <a:xfrm>
            <a:off x="467544" y="2852936"/>
            <a:ext cx="8118843" cy="1730623"/>
          </a:xfrm>
        </p:spPr>
        <p:txBody>
          <a:bodyPr>
            <a:normAutofit/>
          </a:bodyPr>
          <a:lstStyle/>
          <a:p>
            <a:pPr algn="l"/>
            <a:r>
              <a:rPr lang="en-US" sz="3600" b="1" cap="all" dirty="0">
                <a:effectLst/>
                <a:latin typeface="Times New Roman" panose="02020603050405020304" pitchFamily="18" charset="0"/>
                <a:ea typeface="Times New Roman" panose="02020603050405020304" pitchFamily="18" charset="0"/>
                <a:cs typeface="Times New Roman" panose="02020603050405020304" pitchFamily="18" charset="0"/>
              </a:rPr>
              <a:t>Thanks for your attention</a:t>
            </a:r>
            <a:br>
              <a:rPr lang="cs-CZ" sz="1800" dirty="0">
                <a:effectLst/>
                <a:latin typeface="Times New Roman" panose="02020603050405020304" pitchFamily="18" charset="0"/>
                <a:ea typeface="Calibri" panose="020F0502020204030204" pitchFamily="34" charset="0"/>
                <a:cs typeface="Times New Roman" panose="02020603050405020304" pitchFamily="18" charset="0"/>
              </a:rPr>
            </a:br>
            <a:br>
              <a:rPr lang="cs-CZ" sz="1800" dirty="0">
                <a:effectLst/>
                <a:latin typeface="Times New Roman" panose="02020603050405020304" pitchFamily="18" charset="0"/>
                <a:ea typeface="Times New Roman" panose="02020603050405020304" pitchFamily="18" charset="0"/>
              </a:rPr>
            </a:br>
            <a:endParaRPr lang="cs-CZ" sz="3400" b="1" dirty="0">
              <a:latin typeface="Arial" panose="020B0604020202020204" pitchFamily="34" charset="0"/>
              <a:cs typeface="Arial" panose="020B0604020202020204" pitchFamily="34" charset="0"/>
            </a:endParaRPr>
          </a:p>
        </p:txBody>
      </p:sp>
      <p:sp>
        <p:nvSpPr>
          <p:cNvPr id="6" name="Nadpis 1">
            <a:extLst>
              <a:ext uri="{FF2B5EF4-FFF2-40B4-BE49-F238E27FC236}">
                <a16:creationId xmlns:a16="http://schemas.microsoft.com/office/drawing/2014/main" id="{362A2FBD-E3AB-40CD-987E-A18B121251C4}"/>
              </a:ext>
            </a:extLst>
          </p:cNvPr>
          <p:cNvSpPr txBox="1">
            <a:spLocks/>
          </p:cNvSpPr>
          <p:nvPr/>
        </p:nvSpPr>
        <p:spPr>
          <a:xfrm>
            <a:off x="3995936" y="5085184"/>
            <a:ext cx="7304856" cy="158660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Ing. Jakub Ulč</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jakub.ulc@vut.cz</a:t>
            </a:r>
          </a:p>
        </p:txBody>
      </p:sp>
    </p:spTree>
    <p:extLst>
      <p:ext uri="{BB962C8B-B14F-4D97-AF65-F5344CB8AC3E}">
        <p14:creationId xmlns:p14="http://schemas.microsoft.com/office/powerpoint/2010/main" val="106024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CHALLENGES IN 2021</a:t>
            </a:r>
          </a:p>
        </p:txBody>
      </p:sp>
      <p:sp>
        <p:nvSpPr>
          <p:cNvPr id="7" name="Zástupný symbol pro obsah 2"/>
          <p:cNvSpPr>
            <a:spLocks noGrp="1"/>
          </p:cNvSpPr>
          <p:nvPr>
            <p:ph idx="1"/>
          </p:nvPr>
        </p:nvSpPr>
        <p:spPr>
          <a:xfrm>
            <a:off x="457200" y="1268760"/>
            <a:ext cx="8229600" cy="4968551"/>
          </a:xfrm>
        </p:spPr>
        <p:txBody>
          <a:bodyPr>
            <a:normAutofit/>
          </a:bodyPr>
          <a:lstStyle/>
          <a:p>
            <a:pPr algn="just">
              <a:spcBef>
                <a:spcPts val="2000"/>
              </a:spcBef>
            </a:pPr>
            <a:r>
              <a:rPr lang="cs-CZ" sz="2400" dirty="0" err="1">
                <a:latin typeface="Times New Roman" panose="02020603050405020304" pitchFamily="18" charset="0"/>
                <a:cs typeface="Times New Roman" panose="02020603050405020304" pitchFamily="18" charset="0"/>
              </a:rPr>
              <a:t>Ununified</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knowledge</a:t>
            </a:r>
            <a:r>
              <a:rPr lang="cs-CZ" sz="2400" dirty="0">
                <a:latin typeface="Times New Roman" panose="02020603050405020304" pitchFamily="18" charset="0"/>
                <a:cs typeface="Times New Roman" panose="02020603050405020304" pitchFamily="18" charset="0"/>
              </a:rPr>
              <a:t> base </a:t>
            </a:r>
            <a:r>
              <a:rPr lang="cs-CZ" sz="1600" dirty="0">
                <a:latin typeface="Times New Roman" panose="02020603050405020304" pitchFamily="18" charset="0"/>
                <a:cs typeface="Times New Roman" panose="02020603050405020304" pitchFamily="18" charset="0"/>
              </a:rPr>
              <a:t>(Paternoster et al., 2014)</a:t>
            </a:r>
            <a:endParaRPr lang="cs-CZ" sz="2400" dirty="0">
              <a:latin typeface="Times New Roman" panose="02020603050405020304" pitchFamily="18" charset="0"/>
              <a:cs typeface="Times New Roman" panose="02020603050405020304" pitchFamily="18" charset="0"/>
            </a:endParaRPr>
          </a:p>
          <a:p>
            <a:pPr algn="just">
              <a:spcBef>
                <a:spcPts val="2000"/>
              </a:spcBef>
            </a:pPr>
            <a:r>
              <a:rPr lang="cs-CZ" sz="2400" dirty="0">
                <a:latin typeface="Times New Roman" panose="02020603050405020304" pitchFamily="18" charset="0"/>
                <a:cs typeface="Times New Roman" panose="02020603050405020304" pitchFamily="18" charset="0"/>
              </a:rPr>
              <a:t>O</a:t>
            </a:r>
            <a:r>
              <a:rPr lang="en-US" sz="2400" dirty="0" err="1">
                <a:latin typeface="Times New Roman" panose="02020603050405020304" pitchFamily="18" charset="0"/>
                <a:cs typeface="Times New Roman" panose="02020603050405020304" pitchFamily="18" charset="0"/>
              </a:rPr>
              <a:t>ften</a:t>
            </a:r>
            <a:r>
              <a:rPr lang="en-US" sz="2400" dirty="0">
                <a:latin typeface="Times New Roman" panose="02020603050405020304" pitchFamily="18" charset="0"/>
                <a:cs typeface="Times New Roman" panose="02020603050405020304" pitchFamily="18" charset="0"/>
              </a:rPr>
              <a:t> based on business literature </a:t>
            </a:r>
            <a:r>
              <a:rPr lang="cs-CZ" sz="1600" dirty="0">
                <a:latin typeface="Times New Roman" panose="02020603050405020304" pitchFamily="18" charset="0"/>
                <a:cs typeface="Times New Roman" panose="02020603050405020304" pitchFamily="18" charset="0"/>
              </a:rPr>
              <a:t>(</a:t>
            </a:r>
            <a:r>
              <a:rPr lang="da-DK" sz="1600" dirty="0">
                <a:latin typeface="Times New Roman" panose="02020603050405020304" pitchFamily="18" charset="0"/>
                <a:cs typeface="Times New Roman" panose="02020603050405020304" pitchFamily="18" charset="0"/>
              </a:rPr>
              <a:t>Paternoster</a:t>
            </a:r>
            <a:r>
              <a:rPr lang="cs-CZ" sz="1600" dirty="0">
                <a:latin typeface="Times New Roman" panose="02020603050405020304" pitchFamily="18" charset="0"/>
                <a:cs typeface="Times New Roman" panose="02020603050405020304" pitchFamily="18" charset="0"/>
              </a:rPr>
              <a:t> </a:t>
            </a:r>
            <a:r>
              <a:rPr lang="da-DK" sz="1600" dirty="0">
                <a:latin typeface="Times New Roman" panose="02020603050405020304" pitchFamily="18" charset="0"/>
                <a:cs typeface="Times New Roman" panose="02020603050405020304" pitchFamily="18" charset="0"/>
              </a:rPr>
              <a:t>et al., 2014; Wouters et al., 2018)</a:t>
            </a:r>
            <a:endParaRPr lang="cs-CZ" sz="2400" dirty="0">
              <a:latin typeface="Times New Roman" panose="02020603050405020304" pitchFamily="18" charset="0"/>
              <a:cs typeface="Times New Roman" panose="02020603050405020304" pitchFamily="18" charset="0"/>
            </a:endParaRPr>
          </a:p>
          <a:p>
            <a:pPr algn="just">
              <a:spcBef>
                <a:spcPts val="2000"/>
              </a:spcBef>
            </a:pPr>
            <a:r>
              <a:rPr lang="cs-CZ" sz="2400" dirty="0" err="1">
                <a:latin typeface="Times New Roman" panose="02020603050405020304" pitchFamily="18" charset="0"/>
                <a:cs typeface="Times New Roman" panose="02020603050405020304" pitchFamily="18" charset="0"/>
              </a:rPr>
              <a:t>Lack</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of</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categorization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types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of</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startups</a:t>
            </a:r>
            <a:r>
              <a:rPr lang="cs-CZ" sz="24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(Ulč, 2021a)</a:t>
            </a:r>
            <a:endParaRPr lang="cs-CZ" sz="2400" dirty="0">
              <a:latin typeface="Times New Roman" panose="02020603050405020304" pitchFamily="18" charset="0"/>
              <a:cs typeface="Times New Roman" panose="02020603050405020304" pitchFamily="18" charset="0"/>
            </a:endParaRPr>
          </a:p>
          <a:p>
            <a:pPr algn="just">
              <a:spcBef>
                <a:spcPts val="2000"/>
              </a:spcBef>
            </a:pPr>
            <a:r>
              <a:rPr lang="cs-CZ" sz="2400" dirty="0">
                <a:latin typeface="Times New Roman" panose="02020603050405020304" pitchFamily="18" charset="0"/>
                <a:cs typeface="Times New Roman" panose="02020603050405020304" pitchFamily="18" charset="0"/>
              </a:rPr>
              <a:t>Technology startup – software startup, high-tech start-up, </a:t>
            </a:r>
            <a:r>
              <a:rPr lang="cs-CZ" sz="2400" dirty="0" err="1">
                <a:latin typeface="Times New Roman" panose="02020603050405020304" pitchFamily="18" charset="0"/>
                <a:cs typeface="Times New Roman" panose="02020603050405020304" pitchFamily="18" charset="0"/>
              </a:rPr>
              <a:t>new</a:t>
            </a:r>
            <a:r>
              <a:rPr lang="cs-CZ" sz="2400" dirty="0">
                <a:latin typeface="Times New Roman" panose="02020603050405020304" pitchFamily="18" charset="0"/>
                <a:cs typeface="Times New Roman" panose="02020603050405020304" pitchFamily="18" charset="0"/>
              </a:rPr>
              <a:t> technology-</a:t>
            </a:r>
            <a:r>
              <a:rPr lang="cs-CZ" sz="2400" dirty="0" err="1">
                <a:latin typeface="Times New Roman" panose="02020603050405020304" pitchFamily="18" charset="0"/>
                <a:cs typeface="Times New Roman" panose="02020603050405020304" pitchFamily="18" charset="0"/>
              </a:rPr>
              <a:t>based</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firm</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lean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global</a:t>
            </a:r>
            <a:r>
              <a:rPr lang="cs-CZ" sz="2400" dirty="0">
                <a:latin typeface="Times New Roman" panose="02020603050405020304" pitchFamily="18" charset="0"/>
                <a:cs typeface="Times New Roman" panose="02020603050405020304" pitchFamily="18" charset="0"/>
              </a:rPr>
              <a:t> start-up </a:t>
            </a:r>
            <a:r>
              <a:rPr lang="cs-CZ" sz="1600" dirty="0">
                <a:latin typeface="Times New Roman" panose="02020603050405020304" pitchFamily="18" charset="0"/>
                <a:cs typeface="Times New Roman" panose="02020603050405020304" pitchFamily="18" charset="0"/>
              </a:rPr>
              <a:t>(</a:t>
            </a:r>
            <a:r>
              <a:rPr lang="cs-CZ" sz="1600" dirty="0" err="1">
                <a:latin typeface="Times New Roman" panose="02020603050405020304" pitchFamily="18" charset="0"/>
                <a:cs typeface="Times New Roman" panose="02020603050405020304" pitchFamily="18" charset="0"/>
              </a:rPr>
              <a:t>Bertoni</a:t>
            </a:r>
            <a:r>
              <a:rPr lang="cs-CZ" sz="1600" dirty="0">
                <a:latin typeface="Times New Roman" panose="02020603050405020304" pitchFamily="18" charset="0"/>
                <a:cs typeface="Times New Roman" panose="02020603050405020304" pitchFamily="18" charset="0"/>
              </a:rPr>
              <a:t> et al., 2011; </a:t>
            </a:r>
            <a:r>
              <a:rPr lang="cs-CZ" sz="1600" dirty="0" err="1">
                <a:latin typeface="Times New Roman" panose="02020603050405020304" pitchFamily="18" charset="0"/>
                <a:cs typeface="Times New Roman" panose="02020603050405020304" pitchFamily="18" charset="0"/>
              </a:rPr>
              <a:t>Colombo</a:t>
            </a:r>
            <a:r>
              <a:rPr lang="cs-CZ" sz="1600" dirty="0">
                <a:latin typeface="Times New Roman" panose="02020603050405020304" pitchFamily="18" charset="0"/>
                <a:cs typeface="Times New Roman" panose="02020603050405020304" pitchFamily="18" charset="0"/>
              </a:rPr>
              <a:t> et al., 2010; Paternoster et al., 2014; </a:t>
            </a:r>
            <a:r>
              <a:rPr lang="cs-CZ" sz="1600" dirty="0" err="1">
                <a:latin typeface="Times New Roman" panose="02020603050405020304" pitchFamily="18" charset="0"/>
                <a:cs typeface="Times New Roman" panose="02020603050405020304" pitchFamily="18" charset="0"/>
              </a:rPr>
              <a:t>Sutton</a:t>
            </a:r>
            <a:r>
              <a:rPr lang="cs-CZ" sz="1600" dirty="0">
                <a:latin typeface="Times New Roman" panose="02020603050405020304" pitchFamily="18" charset="0"/>
                <a:cs typeface="Times New Roman" panose="02020603050405020304" pitchFamily="18" charset="0"/>
              </a:rPr>
              <a:t>, 2000; Tanev et al., 2015)</a:t>
            </a:r>
          </a:p>
          <a:p>
            <a:pPr algn="just">
              <a:lnSpc>
                <a:spcPct val="150000"/>
              </a:lnSpc>
            </a:pPr>
            <a:endParaRPr 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96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DEFINITION OF STARTUP</a:t>
            </a:r>
          </a:p>
        </p:txBody>
      </p:sp>
      <p:sp>
        <p:nvSpPr>
          <p:cNvPr id="7" name="Zástupný symbol pro obsah 2"/>
          <p:cNvSpPr>
            <a:spLocks noGrp="1"/>
          </p:cNvSpPr>
          <p:nvPr>
            <p:ph idx="1"/>
          </p:nvPr>
        </p:nvSpPr>
        <p:spPr>
          <a:xfrm>
            <a:off x="344016" y="1268760"/>
            <a:ext cx="8229600" cy="4968551"/>
          </a:xfrm>
        </p:spPr>
        <p:txBody>
          <a:bodyPr>
            <a:normAutofit/>
          </a:bodyPr>
          <a:lstStyle/>
          <a:p>
            <a:pPr indent="0" algn="just">
              <a:buNone/>
            </a:pPr>
            <a:r>
              <a:rPr lang="en-GB" sz="2200" i="1" dirty="0">
                <a:effectLst/>
                <a:latin typeface="Times New Roman" panose="02020603050405020304" pitchFamily="18" charset="0"/>
                <a:ea typeface="Calibri" panose="020F0502020204030204" pitchFamily="34" charset="0"/>
              </a:rPr>
              <a:t>“A </a:t>
            </a:r>
            <a:r>
              <a:rPr lang="en-GB" sz="2200" i="1" dirty="0" err="1">
                <a:effectLst/>
                <a:latin typeface="Times New Roman" panose="02020603050405020304" pitchFamily="18" charset="0"/>
                <a:ea typeface="Calibri" panose="020F0502020204030204" pitchFamily="34" charset="0"/>
              </a:rPr>
              <a:t>startup</a:t>
            </a:r>
            <a:r>
              <a:rPr lang="en-GB" sz="2200" i="1" dirty="0">
                <a:effectLst/>
                <a:latin typeface="Times New Roman" panose="02020603050405020304" pitchFamily="18" charset="0"/>
                <a:ea typeface="Calibri" panose="020F0502020204030204" pitchFamily="34" charset="0"/>
              </a:rPr>
              <a:t> is a young independent company, founded by people with the same passion, with an innovative business idea, operating in conditions of high uncertainty, looking for a scalable and repeatable business model, with mostly global ambitions, with the potential for </a:t>
            </a:r>
            <a:r>
              <a:rPr lang="en-GB" sz="2200" i="1" dirty="0" err="1">
                <a:effectLst/>
                <a:latin typeface="Times New Roman" panose="02020603050405020304" pitchFamily="18" charset="0"/>
                <a:ea typeface="Calibri" panose="020F0502020204030204" pitchFamily="34" charset="0"/>
              </a:rPr>
              <a:t>exponencial</a:t>
            </a:r>
            <a:r>
              <a:rPr lang="en-GB" sz="2200" i="1" dirty="0">
                <a:effectLst/>
                <a:latin typeface="Times New Roman" panose="02020603050405020304" pitchFamily="18" charset="0"/>
                <a:ea typeface="Calibri" panose="020F0502020204030204" pitchFamily="34" charset="0"/>
              </a:rPr>
              <a:t> growth in the short time, often being targeted by potential investors with a vision of future reward, being creative, flexible without a high level of bureaucracy, with an agile organisational structure, often operates in a new or unknown market and has limited resources. </a:t>
            </a:r>
            <a:r>
              <a:rPr lang="en-GB" sz="2200" b="1" i="1" dirty="0">
                <a:effectLst/>
                <a:latin typeface="Times New Roman" panose="02020603050405020304" pitchFamily="18" charset="0"/>
                <a:ea typeface="Calibri" panose="020F0502020204030204" pitchFamily="34" charset="0"/>
              </a:rPr>
              <a:t>This is based on the assumption that the </a:t>
            </a:r>
            <a:r>
              <a:rPr lang="en-GB" sz="2200" b="1" i="1" dirty="0" err="1">
                <a:effectLst/>
                <a:latin typeface="Times New Roman" panose="02020603050405020304" pitchFamily="18" charset="0"/>
                <a:ea typeface="Calibri" panose="020F0502020204030204" pitchFamily="34" charset="0"/>
              </a:rPr>
              <a:t>startup</a:t>
            </a:r>
            <a:r>
              <a:rPr lang="en-GB" sz="2200" b="1" i="1" dirty="0">
                <a:effectLst/>
                <a:latin typeface="Times New Roman" panose="02020603050405020304" pitchFamily="18" charset="0"/>
                <a:ea typeface="Calibri" panose="020F0502020204030204" pitchFamily="34" charset="0"/>
              </a:rPr>
              <a:t> identifies itself as a start-up and is perceived by its external environment</a:t>
            </a:r>
            <a:r>
              <a:rPr lang="cs-CZ" sz="2200" b="1" i="1" dirty="0">
                <a:effectLst/>
                <a:latin typeface="Times New Roman" panose="02020603050405020304" pitchFamily="18" charset="0"/>
                <a:ea typeface="Calibri" panose="020F0502020204030204" pitchFamily="34" charset="0"/>
              </a:rPr>
              <a:t>.</a:t>
            </a:r>
            <a:r>
              <a:rPr lang="en-GB" sz="2200" i="1" dirty="0">
                <a:effectLst/>
                <a:latin typeface="Times New Roman" panose="02020603050405020304" pitchFamily="18" charset="0"/>
                <a:ea typeface="Calibri" panose="020F0502020204030204" pitchFamily="34" charset="0"/>
              </a:rPr>
              <a:t>”</a:t>
            </a:r>
            <a:r>
              <a:rPr lang="en-GB" sz="2200" dirty="0">
                <a:effectLst/>
                <a:latin typeface="Times New Roman" panose="02020603050405020304" pitchFamily="18" charset="0"/>
                <a:ea typeface="Calibri" panose="020F0502020204030204" pitchFamily="34" charset="0"/>
              </a:rPr>
              <a:t> </a:t>
            </a:r>
            <a:r>
              <a:rPr lang="en-GB" sz="1600" dirty="0">
                <a:effectLst/>
                <a:latin typeface="Times New Roman" panose="02020603050405020304" pitchFamily="18" charset="0"/>
                <a:ea typeface="Calibri" panose="020F0502020204030204" pitchFamily="34" charset="0"/>
              </a:rPr>
              <a:t>(Ulč, 2021a)</a:t>
            </a:r>
            <a:endParaRPr lang="cs-CZ" sz="1600" dirty="0">
              <a:effectLst/>
              <a:latin typeface="Times New Roman" panose="02020603050405020304" pitchFamily="18" charset="0"/>
              <a:ea typeface="Calibri" panose="020F0502020204030204" pitchFamily="34" charset="0"/>
            </a:endParaRPr>
          </a:p>
          <a:p>
            <a:pPr algn="just">
              <a:lnSpc>
                <a:spcPct val="150000"/>
              </a:lnSpc>
            </a:pPr>
            <a:endParaRPr 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35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2E5EEF61-6FCB-D6A7-5F10-1B50C9B8B9AE}"/>
              </a:ext>
            </a:extLst>
          </p:cNvPr>
          <p:cNvSpPr/>
          <p:nvPr/>
        </p:nvSpPr>
        <p:spPr>
          <a:xfrm>
            <a:off x="-170184" y="5765829"/>
            <a:ext cx="236592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485A4376-989D-A12D-F658-8217B693959C}"/>
              </a:ext>
            </a:extLst>
          </p:cNvPr>
          <p:cNvSpPr/>
          <p:nvPr/>
        </p:nvSpPr>
        <p:spPr>
          <a:xfrm>
            <a:off x="7668344" y="-99392"/>
            <a:ext cx="236592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7722963E-0F20-6500-D050-40CF59052B54}"/>
              </a:ext>
            </a:extLst>
          </p:cNvPr>
          <p:cNvSpPr txBox="1"/>
          <p:nvPr/>
        </p:nvSpPr>
        <p:spPr>
          <a:xfrm>
            <a:off x="2020186" y="6525344"/>
            <a:ext cx="5103628" cy="369332"/>
          </a:xfrm>
          <a:prstGeom prst="rect">
            <a:avLst/>
          </a:prstGeom>
          <a:noFill/>
        </p:spPr>
        <p:txBody>
          <a:bodyPr wrap="square">
            <a:spAutoFit/>
          </a:bodyPr>
          <a:lstStyle/>
          <a:p>
            <a:pPr algn="ctr"/>
            <a:r>
              <a:rPr lang="cs-CZ" dirty="0">
                <a:latin typeface="Times New Roman" panose="02020603050405020304" pitchFamily="18" charset="0"/>
                <a:cs typeface="Times New Roman" panose="02020603050405020304" pitchFamily="18" charset="0"/>
              </a:rPr>
              <a:t>(Ulč, 2021b)</a:t>
            </a:r>
          </a:p>
        </p:txBody>
      </p:sp>
      <p:pic>
        <p:nvPicPr>
          <p:cNvPr id="2" name="Obrázek 1">
            <a:extLst>
              <a:ext uri="{FF2B5EF4-FFF2-40B4-BE49-F238E27FC236}">
                <a16:creationId xmlns:a16="http://schemas.microsoft.com/office/drawing/2014/main" id="{37C4E69C-38F4-AC13-026A-246D15BD5CAC}"/>
              </a:ext>
            </a:extLst>
          </p:cNvPr>
          <p:cNvPicPr>
            <a:picLocks noChangeAspect="1"/>
          </p:cNvPicPr>
          <p:nvPr/>
        </p:nvPicPr>
        <p:blipFill>
          <a:blip r:embed="rId3"/>
          <a:stretch>
            <a:fillRect/>
          </a:stretch>
        </p:blipFill>
        <p:spPr>
          <a:xfrm>
            <a:off x="0" y="669437"/>
            <a:ext cx="9144000" cy="5519126"/>
          </a:xfrm>
          <a:prstGeom prst="rect">
            <a:avLst/>
          </a:prstGeom>
        </p:spPr>
      </p:pic>
    </p:spTree>
    <p:extLst>
      <p:ext uri="{BB962C8B-B14F-4D97-AF65-F5344CB8AC3E}">
        <p14:creationId xmlns:p14="http://schemas.microsoft.com/office/powerpoint/2010/main" val="182460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2E5EEF61-6FCB-D6A7-5F10-1B50C9B8B9AE}"/>
              </a:ext>
            </a:extLst>
          </p:cNvPr>
          <p:cNvSpPr/>
          <p:nvPr/>
        </p:nvSpPr>
        <p:spPr>
          <a:xfrm>
            <a:off x="-170184" y="5765829"/>
            <a:ext cx="236592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485A4376-989D-A12D-F658-8217B693959C}"/>
              </a:ext>
            </a:extLst>
          </p:cNvPr>
          <p:cNvSpPr/>
          <p:nvPr/>
        </p:nvSpPr>
        <p:spPr>
          <a:xfrm>
            <a:off x="7668344" y="-99392"/>
            <a:ext cx="236592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Nadpis 4">
            <a:extLst>
              <a:ext uri="{FF2B5EF4-FFF2-40B4-BE49-F238E27FC236}">
                <a16:creationId xmlns:a16="http://schemas.microsoft.com/office/drawing/2014/main" id="{CF957251-859E-0DF9-2B00-AE6FFA3B8327}"/>
              </a:ext>
            </a:extLst>
          </p:cNvPr>
          <p:cNvSpPr>
            <a:spLocks noGrp="1"/>
          </p:cNvSpPr>
          <p:nvPr>
            <p:ph type="title"/>
          </p:nvPr>
        </p:nvSpPr>
        <p:spPr/>
        <p:txBody>
          <a:bodyPr/>
          <a:lstStyle/>
          <a:p>
            <a:endParaRPr lang="cs-CZ"/>
          </a:p>
        </p:txBody>
      </p:sp>
      <p:pic>
        <p:nvPicPr>
          <p:cNvPr id="8" name="Obrázek 7">
            <a:extLst>
              <a:ext uri="{FF2B5EF4-FFF2-40B4-BE49-F238E27FC236}">
                <a16:creationId xmlns:a16="http://schemas.microsoft.com/office/drawing/2014/main" id="{E5BA7D7E-FC64-8E06-BEDD-8515A1E7F0E9}"/>
              </a:ext>
            </a:extLst>
          </p:cNvPr>
          <p:cNvPicPr>
            <a:picLocks noChangeAspect="1"/>
          </p:cNvPicPr>
          <p:nvPr/>
        </p:nvPicPr>
        <p:blipFill>
          <a:blip r:embed="rId3"/>
          <a:stretch>
            <a:fillRect/>
          </a:stretch>
        </p:blipFill>
        <p:spPr>
          <a:xfrm>
            <a:off x="132881" y="116632"/>
            <a:ext cx="8878238" cy="6741368"/>
          </a:xfrm>
          <a:prstGeom prst="rect">
            <a:avLst/>
          </a:prstGeom>
        </p:spPr>
      </p:pic>
      <p:sp>
        <p:nvSpPr>
          <p:cNvPr id="12" name="TextovéPole 11">
            <a:extLst>
              <a:ext uri="{FF2B5EF4-FFF2-40B4-BE49-F238E27FC236}">
                <a16:creationId xmlns:a16="http://schemas.microsoft.com/office/drawing/2014/main" id="{7722963E-0F20-6500-D050-40CF59052B54}"/>
              </a:ext>
            </a:extLst>
          </p:cNvPr>
          <p:cNvSpPr txBox="1"/>
          <p:nvPr/>
        </p:nvSpPr>
        <p:spPr>
          <a:xfrm>
            <a:off x="2020186" y="6525344"/>
            <a:ext cx="5103628" cy="369332"/>
          </a:xfrm>
          <a:prstGeom prst="rect">
            <a:avLst/>
          </a:prstGeom>
          <a:noFill/>
        </p:spPr>
        <p:txBody>
          <a:bodyPr wrap="square">
            <a:spAutoFit/>
          </a:bodyPr>
          <a:lstStyle/>
          <a:p>
            <a:pPr algn="ctr"/>
            <a:r>
              <a:rPr lang="cs-CZ" dirty="0">
                <a:latin typeface="Times New Roman" panose="02020603050405020304" pitchFamily="18" charset="0"/>
                <a:cs typeface="Times New Roman" panose="02020603050405020304" pitchFamily="18" charset="0"/>
              </a:rPr>
              <a:t>(Ulč, Mandel, 2021)</a:t>
            </a:r>
          </a:p>
        </p:txBody>
      </p:sp>
    </p:spTree>
    <p:extLst>
      <p:ext uri="{BB962C8B-B14F-4D97-AF65-F5344CB8AC3E}">
        <p14:creationId xmlns:p14="http://schemas.microsoft.com/office/powerpoint/2010/main" val="148294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err="1">
                <a:latin typeface="Times New Roman" panose="02020603050405020304" pitchFamily="18" charset="0"/>
                <a:cs typeface="Times New Roman" panose="02020603050405020304" pitchFamily="18" charset="0"/>
              </a:rPr>
              <a:t>Lean</a:t>
            </a:r>
            <a:r>
              <a:rPr lang="cs-CZ" sz="2800" b="1" dirty="0">
                <a:latin typeface="Times New Roman" panose="02020603050405020304" pitchFamily="18" charset="0"/>
                <a:cs typeface="Times New Roman" panose="02020603050405020304" pitchFamily="18" charset="0"/>
              </a:rPr>
              <a:t> Startup </a:t>
            </a:r>
            <a:r>
              <a:rPr lang="cs-CZ" sz="2800" b="1" dirty="0" err="1">
                <a:latin typeface="Times New Roman" panose="02020603050405020304" pitchFamily="18" charset="0"/>
                <a:cs typeface="Times New Roman" panose="02020603050405020304" pitchFamily="18" charset="0"/>
              </a:rPr>
              <a:t>Approach</a:t>
            </a:r>
            <a:r>
              <a:rPr lang="cs-CZ" sz="2800" b="1" dirty="0">
                <a:latin typeface="Times New Roman" panose="02020603050405020304" pitchFamily="18" charset="0"/>
                <a:cs typeface="Times New Roman" panose="02020603050405020304" pitchFamily="18" charset="0"/>
              </a:rPr>
              <a:t> - </a:t>
            </a:r>
            <a:r>
              <a:rPr lang="cs-CZ" sz="2800" b="1" dirty="0" err="1">
                <a:latin typeface="Times New Roman" panose="02020603050405020304" pitchFamily="18" charset="0"/>
                <a:cs typeface="Times New Roman" panose="02020603050405020304" pitchFamily="18" charset="0"/>
              </a:rPr>
              <a:t>Introduction</a:t>
            </a:r>
            <a:endParaRPr lang="cs-CZ" sz="2800" b="1" dirty="0">
              <a:latin typeface="Times New Roman" panose="02020603050405020304" pitchFamily="18" charset="0"/>
              <a:cs typeface="Times New Roman" panose="02020603050405020304" pitchFamily="18" charset="0"/>
            </a:endParaRPr>
          </a:p>
        </p:txBody>
      </p:sp>
      <p:sp>
        <p:nvSpPr>
          <p:cNvPr id="7" name="Zástupný symbol pro obsah 2"/>
          <p:cNvSpPr>
            <a:spLocks noGrp="1"/>
          </p:cNvSpPr>
          <p:nvPr>
            <p:ph idx="1"/>
          </p:nvPr>
        </p:nvSpPr>
        <p:spPr>
          <a:xfrm>
            <a:off x="457200" y="1268760"/>
            <a:ext cx="8229600" cy="4968551"/>
          </a:xfrm>
        </p:spPr>
        <p:txBody>
          <a:bodyPr>
            <a:normAutofit/>
          </a:bodyPr>
          <a:lstStyle/>
          <a:p>
            <a:pPr algn="just">
              <a:spcBef>
                <a:spcPts val="2000"/>
              </a:spcBef>
              <a:spcAft>
                <a:spcPts val="200"/>
              </a:spcAft>
            </a:pPr>
            <a:r>
              <a:rPr lang="cs-CZ" sz="2400" dirty="0">
                <a:latin typeface="Times New Roman" panose="02020603050405020304" pitchFamily="18" charset="0"/>
                <a:cs typeface="Times New Roman" panose="02020603050405020304" pitchFamily="18" charset="0"/>
              </a:rPr>
              <a:t>Erik </a:t>
            </a:r>
            <a:r>
              <a:rPr lang="cs-CZ" sz="2400" dirty="0" err="1">
                <a:latin typeface="Times New Roman" panose="02020603050405020304" pitchFamily="18" charset="0"/>
                <a:cs typeface="Times New Roman" panose="02020603050405020304" pitchFamily="18" charset="0"/>
              </a:rPr>
              <a:t>Ries</a:t>
            </a:r>
            <a:r>
              <a:rPr lang="cs-CZ" sz="2400" dirty="0">
                <a:latin typeface="Times New Roman" panose="02020603050405020304" pitchFamily="18" charset="0"/>
                <a:cs typeface="Times New Roman" panose="02020603050405020304" pitchFamily="18" charset="0"/>
              </a:rPr>
              <a:t> –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Lean</a:t>
            </a:r>
            <a:r>
              <a:rPr lang="cs-CZ" sz="2400" dirty="0">
                <a:latin typeface="Times New Roman" panose="02020603050405020304" pitchFamily="18" charset="0"/>
                <a:cs typeface="Times New Roman" panose="02020603050405020304" pitchFamily="18" charset="0"/>
              </a:rPr>
              <a:t> Startup (2011)</a:t>
            </a:r>
          </a:p>
          <a:p>
            <a:pPr algn="just">
              <a:spcBef>
                <a:spcPts val="2000"/>
              </a:spcBef>
              <a:spcAft>
                <a:spcPts val="200"/>
              </a:spcAft>
            </a:pPr>
            <a:r>
              <a:rPr lang="cs-CZ" sz="2400" dirty="0">
                <a:latin typeface="Times New Roman" panose="02020603050405020304" pitchFamily="18" charset="0"/>
                <a:cs typeface="Times New Roman" panose="02020603050405020304" pitchFamily="18" charset="0"/>
              </a:rPr>
              <a:t>Minimum </a:t>
            </a:r>
            <a:r>
              <a:rPr lang="cs-CZ" sz="2400" dirty="0" err="1">
                <a:latin typeface="Times New Roman" panose="02020603050405020304" pitchFamily="18" charset="0"/>
                <a:cs typeface="Times New Roman" panose="02020603050405020304" pitchFamily="18" charset="0"/>
              </a:rPr>
              <a:t>Viable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Products</a:t>
            </a:r>
            <a:r>
              <a:rPr lang="cs-CZ" sz="2400" dirty="0">
                <a:latin typeface="Times New Roman" panose="02020603050405020304" pitchFamily="18" charset="0"/>
                <a:cs typeface="Times New Roman" panose="02020603050405020304" pitchFamily="18" charset="0"/>
              </a:rPr>
              <a:t> (MVPs), Pivot </a:t>
            </a:r>
            <a:r>
              <a:rPr lang="cs-CZ" sz="1600" dirty="0">
                <a:latin typeface="Times New Roman" panose="02020603050405020304" pitchFamily="18" charset="0"/>
                <a:cs typeface="Times New Roman" panose="02020603050405020304" pitchFamily="18" charset="0"/>
              </a:rPr>
              <a:t>(</a:t>
            </a:r>
            <a:r>
              <a:rPr lang="cs-CZ" sz="1600" dirty="0" err="1">
                <a:latin typeface="Times New Roman" panose="02020603050405020304" pitchFamily="18" charset="0"/>
                <a:cs typeface="Times New Roman" panose="02020603050405020304" pitchFamily="18" charset="0"/>
              </a:rPr>
              <a:t>Blank</a:t>
            </a:r>
            <a:r>
              <a:rPr lang="cs-CZ" sz="1600" dirty="0">
                <a:latin typeface="Times New Roman" panose="02020603050405020304" pitchFamily="18" charset="0"/>
                <a:cs typeface="Times New Roman" panose="02020603050405020304" pitchFamily="18" charset="0"/>
              </a:rPr>
              <a:t> and </a:t>
            </a:r>
            <a:r>
              <a:rPr lang="cs-CZ" sz="1600" dirty="0" err="1">
                <a:latin typeface="Times New Roman" panose="02020603050405020304" pitchFamily="18" charset="0"/>
                <a:cs typeface="Times New Roman" panose="02020603050405020304" pitchFamily="18" charset="0"/>
              </a:rPr>
              <a:t>Dorf</a:t>
            </a:r>
            <a:r>
              <a:rPr lang="cs-CZ" sz="1600" dirty="0">
                <a:latin typeface="Times New Roman" panose="02020603050405020304" pitchFamily="18" charset="0"/>
                <a:cs typeface="Times New Roman" panose="02020603050405020304" pitchFamily="18" charset="0"/>
              </a:rPr>
              <a:t>, 2012; Eisenmann et al., 2018; </a:t>
            </a:r>
            <a:r>
              <a:rPr lang="cs-CZ" sz="1600" dirty="0" err="1">
                <a:latin typeface="Times New Roman" panose="02020603050405020304" pitchFamily="18" charset="0"/>
                <a:cs typeface="Times New Roman" panose="02020603050405020304" pitchFamily="18" charset="0"/>
              </a:rPr>
              <a:t>Ries</a:t>
            </a:r>
            <a:r>
              <a:rPr lang="cs-CZ" sz="1600" dirty="0">
                <a:latin typeface="Times New Roman" panose="02020603050405020304" pitchFamily="18" charset="0"/>
                <a:cs typeface="Times New Roman" panose="02020603050405020304" pitchFamily="18" charset="0"/>
              </a:rPr>
              <a:t>, 2011)</a:t>
            </a:r>
            <a:endParaRPr lang="cs-CZ" sz="2400" dirty="0">
              <a:latin typeface="Times New Roman" panose="02020603050405020304" pitchFamily="18" charset="0"/>
              <a:cs typeface="Times New Roman" panose="02020603050405020304" pitchFamily="18" charset="0"/>
            </a:endParaRPr>
          </a:p>
          <a:p>
            <a:pPr algn="just">
              <a:spcBef>
                <a:spcPts val="2000"/>
              </a:spcBef>
              <a:spcAft>
                <a:spcPts val="200"/>
              </a:spcAft>
            </a:pPr>
            <a:r>
              <a:rPr lang="en-US" sz="2400" dirty="0">
                <a:latin typeface="Times New Roman" panose="02020603050405020304" pitchFamily="18" charset="0"/>
                <a:cs typeface="Times New Roman" panose="02020603050405020304" pitchFamily="18" charset="0"/>
              </a:rPr>
              <a:t>Agile Methodologies and Customer Development</a:t>
            </a:r>
            <a:r>
              <a:rPr lang="cs-CZ" sz="2400" dirty="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(Ries, 2011; Silva et al., 2020)</a:t>
            </a:r>
            <a:endParaRPr lang="cs-CZ" sz="2400" dirty="0">
              <a:latin typeface="Times New Roman" panose="02020603050405020304" pitchFamily="18" charset="0"/>
              <a:cs typeface="Times New Roman" panose="02020603050405020304" pitchFamily="18" charset="0"/>
            </a:endParaRPr>
          </a:p>
          <a:p>
            <a:pPr algn="just">
              <a:spcBef>
                <a:spcPts val="2000"/>
              </a:spcBef>
              <a:spcAft>
                <a:spcPts val="200"/>
              </a:spcAft>
            </a:pPr>
            <a:r>
              <a:rPr lang="en-US" sz="2400" dirty="0">
                <a:latin typeface="Times New Roman" panose="02020603050405020304" pitchFamily="18" charset="0"/>
                <a:cs typeface="Times New Roman" panose="02020603050405020304" pitchFamily="18" charset="0"/>
              </a:rPr>
              <a:t>Silva et al. (2020</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created</a:t>
            </a:r>
            <a:r>
              <a:rPr lang="cs-CZ" sz="2400" dirty="0">
                <a:latin typeface="Times New Roman" panose="02020603050405020304" pitchFamily="18" charset="0"/>
                <a:cs typeface="Times New Roman" panose="02020603050405020304" pitchFamily="18" charset="0"/>
              </a:rPr>
              <a:t> evidence</a:t>
            </a:r>
            <a:r>
              <a:rPr lang="en-US" sz="2400" dirty="0">
                <a:latin typeface="Times New Roman" panose="02020603050405020304" pitchFamily="18" charset="0"/>
                <a:cs typeface="Times New Roman" panose="02020603050405020304" pitchFamily="18" charset="0"/>
              </a:rPr>
              <a:t>, but only until March 2019</a:t>
            </a: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99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485A4376-989D-A12D-F658-8217B693959C}"/>
              </a:ext>
            </a:extLst>
          </p:cNvPr>
          <p:cNvSpPr/>
          <p:nvPr/>
        </p:nvSpPr>
        <p:spPr>
          <a:xfrm>
            <a:off x="7668344" y="-99392"/>
            <a:ext cx="236592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6" name="Obrázek 5">
            <a:extLst>
              <a:ext uri="{FF2B5EF4-FFF2-40B4-BE49-F238E27FC236}">
                <a16:creationId xmlns:a16="http://schemas.microsoft.com/office/drawing/2014/main" id="{D5D656B0-ED95-9EDC-8EA8-BE92AA3094A9}"/>
              </a:ext>
            </a:extLst>
          </p:cNvPr>
          <p:cNvPicPr>
            <a:picLocks noChangeAspect="1"/>
          </p:cNvPicPr>
          <p:nvPr/>
        </p:nvPicPr>
        <p:blipFill>
          <a:blip r:embed="rId3"/>
          <a:stretch>
            <a:fillRect/>
          </a:stretch>
        </p:blipFill>
        <p:spPr>
          <a:xfrm>
            <a:off x="4219872" y="255607"/>
            <a:ext cx="4860032" cy="3237323"/>
          </a:xfrm>
          <a:prstGeom prst="rect">
            <a:avLst/>
          </a:prstGeom>
        </p:spPr>
      </p:pic>
      <p:sp>
        <p:nvSpPr>
          <p:cNvPr id="9" name="Obdélník 8">
            <a:extLst>
              <a:ext uri="{FF2B5EF4-FFF2-40B4-BE49-F238E27FC236}">
                <a16:creationId xmlns:a16="http://schemas.microsoft.com/office/drawing/2014/main" id="{2E5EEF61-6FCB-D6A7-5F10-1B50C9B8B9AE}"/>
              </a:ext>
            </a:extLst>
          </p:cNvPr>
          <p:cNvSpPr/>
          <p:nvPr/>
        </p:nvSpPr>
        <p:spPr>
          <a:xfrm>
            <a:off x="-170184" y="5765829"/>
            <a:ext cx="236592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7722963E-0F20-6500-D050-40CF59052B54}"/>
              </a:ext>
            </a:extLst>
          </p:cNvPr>
          <p:cNvSpPr txBox="1"/>
          <p:nvPr/>
        </p:nvSpPr>
        <p:spPr>
          <a:xfrm>
            <a:off x="-170184" y="6417727"/>
            <a:ext cx="5548000" cy="369332"/>
          </a:xfrm>
          <a:prstGeom prst="rect">
            <a:avLst/>
          </a:prstGeom>
          <a:noFill/>
        </p:spPr>
        <p:txBody>
          <a:bodyPr wrap="square">
            <a:spAutoFit/>
          </a:bodyPr>
          <a:lstStyle/>
          <a:p>
            <a:pPr algn="ct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Validated</a:t>
            </a:r>
            <a:r>
              <a:rPr lang="cs-CZ" dirty="0">
                <a:latin typeface="Times New Roman" panose="02020603050405020304" pitchFamily="18" charset="0"/>
                <a:cs typeface="Times New Roman" panose="02020603050405020304" pitchFamily="18" charset="0"/>
              </a:rPr>
              <a:t> learning </a:t>
            </a:r>
            <a:r>
              <a:rPr lang="cs-CZ" dirty="0" err="1">
                <a:latin typeface="Times New Roman" panose="02020603050405020304" pitchFamily="18" charset="0"/>
                <a:cs typeface="Times New Roman" panose="02020603050405020304" pitchFamily="18" charset="0"/>
              </a:rPr>
              <a:t>cycle</a:t>
            </a:r>
            <a:r>
              <a:rPr lang="cs-CZ" dirty="0">
                <a:latin typeface="Times New Roman" panose="02020603050405020304" pitchFamily="18" charset="0"/>
                <a:cs typeface="Times New Roman" panose="02020603050405020304" pitchFamily="18" charset="0"/>
              </a:rPr>
              <a:t> by </a:t>
            </a:r>
            <a:r>
              <a:rPr lang="cs-CZ" dirty="0" err="1">
                <a:latin typeface="Times New Roman" panose="02020603050405020304" pitchFamily="18" charset="0"/>
                <a:cs typeface="Times New Roman" panose="02020603050405020304" pitchFamily="18" charset="0"/>
              </a:rPr>
              <a:t>Ries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Tractionwise</a:t>
            </a:r>
            <a:r>
              <a:rPr lang="cs-CZ" dirty="0">
                <a:latin typeface="Times New Roman" panose="02020603050405020304" pitchFamily="18" charset="0"/>
                <a:cs typeface="Times New Roman" panose="02020603050405020304" pitchFamily="18" charset="0"/>
              </a:rPr>
              <a:t>, 2022)</a:t>
            </a:r>
          </a:p>
        </p:txBody>
      </p:sp>
      <p:pic>
        <p:nvPicPr>
          <p:cNvPr id="5" name="Obrázek 4">
            <a:extLst>
              <a:ext uri="{FF2B5EF4-FFF2-40B4-BE49-F238E27FC236}">
                <a16:creationId xmlns:a16="http://schemas.microsoft.com/office/drawing/2014/main" id="{2AB33234-90A0-ABE5-444E-A094767225A8}"/>
              </a:ext>
            </a:extLst>
          </p:cNvPr>
          <p:cNvPicPr>
            <a:picLocks noChangeAspect="1"/>
          </p:cNvPicPr>
          <p:nvPr/>
        </p:nvPicPr>
        <p:blipFill>
          <a:blip r:embed="rId4"/>
          <a:stretch>
            <a:fillRect/>
          </a:stretch>
        </p:blipFill>
        <p:spPr>
          <a:xfrm>
            <a:off x="-612576" y="2276872"/>
            <a:ext cx="6336646" cy="4220913"/>
          </a:xfrm>
          <a:prstGeom prst="rect">
            <a:avLst/>
          </a:prstGeom>
        </p:spPr>
      </p:pic>
      <p:sp>
        <p:nvSpPr>
          <p:cNvPr id="7" name="TextovéPole 6">
            <a:extLst>
              <a:ext uri="{FF2B5EF4-FFF2-40B4-BE49-F238E27FC236}">
                <a16:creationId xmlns:a16="http://schemas.microsoft.com/office/drawing/2014/main" id="{32B0D6EC-747C-E850-A991-D758E6BC411E}"/>
              </a:ext>
            </a:extLst>
          </p:cNvPr>
          <p:cNvSpPr txBox="1"/>
          <p:nvPr/>
        </p:nvSpPr>
        <p:spPr>
          <a:xfrm>
            <a:off x="3995936" y="3452901"/>
            <a:ext cx="5548000" cy="369332"/>
          </a:xfrm>
          <a:prstGeom prst="rect">
            <a:avLst/>
          </a:prstGeom>
          <a:noFill/>
        </p:spPr>
        <p:txBody>
          <a:bodyPr wrap="square">
            <a:spAutoFit/>
          </a:bodyPr>
          <a:lstStyle/>
          <a:p>
            <a:pPr algn="ctr"/>
            <a:r>
              <a:rPr lang="cs-CZ" dirty="0">
                <a:latin typeface="Times New Roman" panose="02020603050405020304" pitchFamily="18" charset="0"/>
                <a:cs typeface="Times New Roman" panose="02020603050405020304" pitchFamily="18" charset="0"/>
              </a:rPr>
              <a:t>(MVP by </a:t>
            </a:r>
            <a:r>
              <a:rPr lang="cs-CZ" dirty="0" err="1">
                <a:latin typeface="Times New Roman" panose="02020603050405020304" pitchFamily="18" charset="0"/>
                <a:cs typeface="Times New Roman" panose="02020603050405020304" pitchFamily="18" charset="0"/>
              </a:rPr>
              <a:t>Ries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Tractionwise</a:t>
            </a:r>
            <a:r>
              <a:rPr lang="cs-CZ" dirty="0">
                <a:latin typeface="Times New Roman" panose="02020603050405020304" pitchFamily="18" charset="0"/>
                <a:cs typeface="Times New Roman" panose="02020603050405020304" pitchFamily="18" charset="0"/>
              </a:rPr>
              <a:t>, 2022)</a:t>
            </a:r>
          </a:p>
        </p:txBody>
      </p:sp>
      <p:sp>
        <p:nvSpPr>
          <p:cNvPr id="2" name="Šipka: dolů 1">
            <a:extLst>
              <a:ext uri="{FF2B5EF4-FFF2-40B4-BE49-F238E27FC236}">
                <a16:creationId xmlns:a16="http://schemas.microsoft.com/office/drawing/2014/main" id="{AC509105-8F07-A97C-1FE9-CC40513A3F9D}"/>
              </a:ext>
            </a:extLst>
          </p:cNvPr>
          <p:cNvSpPr/>
          <p:nvPr/>
        </p:nvSpPr>
        <p:spPr>
          <a:xfrm rot="17992309">
            <a:off x="3385471" y="2982308"/>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Šipka: dolů 2">
            <a:extLst>
              <a:ext uri="{FF2B5EF4-FFF2-40B4-BE49-F238E27FC236}">
                <a16:creationId xmlns:a16="http://schemas.microsoft.com/office/drawing/2014/main" id="{B88536A5-596B-772F-5B6F-7ECC6CE2E5CC}"/>
              </a:ext>
            </a:extLst>
          </p:cNvPr>
          <p:cNvSpPr/>
          <p:nvPr/>
        </p:nvSpPr>
        <p:spPr>
          <a:xfrm>
            <a:off x="4058478" y="4326019"/>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lů 3">
            <a:extLst>
              <a:ext uri="{FF2B5EF4-FFF2-40B4-BE49-F238E27FC236}">
                <a16:creationId xmlns:a16="http://schemas.microsoft.com/office/drawing/2014/main" id="{2A707FBD-21E4-E6C4-E000-668AFB0F5D1C}"/>
              </a:ext>
            </a:extLst>
          </p:cNvPr>
          <p:cNvSpPr/>
          <p:nvPr/>
        </p:nvSpPr>
        <p:spPr>
          <a:xfrm rot="2987725">
            <a:off x="3463965" y="5460120"/>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1805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188640"/>
            <a:ext cx="8003232" cy="864096"/>
          </a:xfrm>
        </p:spPr>
        <p:txBody>
          <a:bodyPr>
            <a:normAutofit/>
          </a:bodyPr>
          <a:lstStyle/>
          <a:p>
            <a:pPr algn="l"/>
            <a:r>
              <a:rPr lang="cs-CZ" sz="2800" b="1" dirty="0">
                <a:latin typeface="Times New Roman" panose="02020603050405020304" pitchFamily="18" charset="0"/>
                <a:cs typeface="Times New Roman" panose="02020603050405020304" pitchFamily="18" charset="0"/>
              </a:rPr>
              <a:t>RESEARCH GAP &amp; QUESTIONS</a:t>
            </a:r>
          </a:p>
        </p:txBody>
      </p:sp>
      <p:sp>
        <p:nvSpPr>
          <p:cNvPr id="7" name="Zástupný symbol pro obsah 2"/>
          <p:cNvSpPr>
            <a:spLocks noGrp="1"/>
          </p:cNvSpPr>
          <p:nvPr>
            <p:ph idx="1"/>
          </p:nvPr>
        </p:nvSpPr>
        <p:spPr>
          <a:xfrm>
            <a:off x="457200" y="1268760"/>
            <a:ext cx="8229600" cy="4968551"/>
          </a:xfrm>
        </p:spPr>
        <p:txBody>
          <a:bodyPr>
            <a:normAutofit/>
          </a:bodyPr>
          <a:lstStyle/>
          <a:p>
            <a:pPr algn="just">
              <a:spcBef>
                <a:spcPts val="2000"/>
              </a:spcBef>
            </a:pPr>
            <a:r>
              <a:rPr lang="cs-CZ" sz="2400" dirty="0" err="1">
                <a:latin typeface="Times New Roman" panose="02020603050405020304" pitchFamily="18" charset="0"/>
                <a:cs typeface="Times New Roman" panose="02020603050405020304" pitchFamily="18" charset="0"/>
              </a:rPr>
              <a:t>Research</a:t>
            </a:r>
            <a:r>
              <a:rPr lang="cs-CZ" sz="2400" dirty="0">
                <a:latin typeface="Times New Roman" panose="02020603050405020304" pitchFamily="18" charset="0"/>
                <a:cs typeface="Times New Roman" panose="02020603050405020304" pitchFamily="18" charset="0"/>
              </a:rPr>
              <a:t> Gap: </a:t>
            </a:r>
            <a:r>
              <a:rPr lang="cs-CZ" sz="2400" dirty="0" err="1">
                <a:latin typeface="Times New Roman" panose="02020603050405020304" pitchFamily="18" charset="0"/>
                <a:cs typeface="Times New Roman" panose="02020603050405020304" pitchFamily="18" charset="0"/>
              </a:rPr>
              <a:t>Less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attention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about</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Lean</a:t>
            </a:r>
            <a:r>
              <a:rPr lang="cs-CZ" sz="2400" dirty="0">
                <a:latin typeface="Times New Roman" panose="02020603050405020304" pitchFamily="18" charset="0"/>
                <a:cs typeface="Times New Roman" panose="02020603050405020304" pitchFamily="18" charset="0"/>
              </a:rPr>
              <a:t> startup </a:t>
            </a:r>
            <a:r>
              <a:rPr lang="cs-CZ" sz="2400" dirty="0" err="1">
                <a:latin typeface="Times New Roman" panose="02020603050405020304" pitchFamily="18" charset="0"/>
                <a:cs typeface="Times New Roman" panose="02020603050405020304" pitchFamily="18" charset="0"/>
              </a:rPr>
              <a:t>method</a:t>
            </a:r>
            <a:r>
              <a:rPr lang="cs-CZ" sz="2400" dirty="0">
                <a:latin typeface="Times New Roman" panose="02020603050405020304" pitchFamily="18" charset="0"/>
                <a:cs typeface="Times New Roman" panose="02020603050405020304" pitchFamily="18" charset="0"/>
              </a:rPr>
              <a:t> in </a:t>
            </a:r>
            <a:r>
              <a:rPr lang="cs-CZ" sz="2400" dirty="0" err="1">
                <a:latin typeface="Times New Roman" panose="02020603050405020304" pitchFamily="18" charset="0"/>
                <a:cs typeface="Times New Roman" panose="02020603050405020304" pitchFamily="18" charset="0"/>
              </a:rPr>
              <a:t>scientific</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sources</a:t>
            </a:r>
            <a:r>
              <a:rPr lang="cs-CZ" sz="2400" dirty="0">
                <a:latin typeface="Times New Roman" panose="02020603050405020304" pitchFamily="18" charset="0"/>
                <a:cs typeface="Times New Roman" panose="02020603050405020304" pitchFamily="18" charset="0"/>
              </a:rPr>
              <a:t>.</a:t>
            </a:r>
          </a:p>
          <a:p>
            <a:pPr algn="just">
              <a:spcBef>
                <a:spcPts val="2000"/>
              </a:spcBef>
            </a:pPr>
            <a:r>
              <a:rPr lang="en-US" sz="2400" b="1" dirty="0">
                <a:latin typeface="Times New Roman" panose="02020603050405020304" pitchFamily="18" charset="0"/>
                <a:cs typeface="Times New Roman" panose="02020603050405020304" pitchFamily="18" charset="0"/>
              </a:rPr>
              <a:t>RQ1: </a:t>
            </a:r>
            <a:r>
              <a:rPr lang="en-US" sz="2400" dirty="0">
                <a:latin typeface="Times New Roman" panose="02020603050405020304" pitchFamily="18" charset="0"/>
                <a:cs typeface="Times New Roman" panose="02020603050405020304" pitchFamily="18" charset="0"/>
              </a:rPr>
              <a:t>What is the current level of scientific knowledge of lean startup?</a:t>
            </a:r>
          </a:p>
          <a:p>
            <a:pPr algn="just">
              <a:spcBef>
                <a:spcPts val="2000"/>
              </a:spcBef>
            </a:pPr>
            <a:r>
              <a:rPr lang="en-US" sz="2400" b="1" dirty="0">
                <a:latin typeface="Times New Roman" panose="02020603050405020304" pitchFamily="18" charset="0"/>
                <a:cs typeface="Times New Roman" panose="02020603050405020304" pitchFamily="18" charset="0"/>
              </a:rPr>
              <a:t>RQ2: </a:t>
            </a:r>
            <a:r>
              <a:rPr lang="en-US" sz="2400" dirty="0">
                <a:latin typeface="Times New Roman" panose="02020603050405020304" pitchFamily="18" charset="0"/>
                <a:cs typeface="Times New Roman" panose="02020603050405020304" pitchFamily="18" charset="0"/>
              </a:rPr>
              <a:t>What are the areas of greatest interest in lean startup research?</a:t>
            </a:r>
            <a:endParaRPr lang="cs-CZ" sz="2400" dirty="0">
              <a:latin typeface="Times New Roman" panose="02020603050405020304" pitchFamily="18" charset="0"/>
              <a:cs typeface="Times New Roman" panose="02020603050405020304" pitchFamily="18" charset="0"/>
            </a:endParaRPr>
          </a:p>
          <a:p>
            <a:pPr algn="just">
              <a:spcBef>
                <a:spcPts val="2000"/>
              </a:spcBef>
            </a:pPr>
            <a:r>
              <a:rPr lang="en-US" sz="2400" dirty="0">
                <a:latin typeface="Times New Roman" panose="02020603050405020304" pitchFamily="18" charset="0"/>
                <a:cs typeface="Times New Roman" panose="02020603050405020304" pitchFamily="18" charset="0"/>
              </a:rPr>
              <a:t>It is recommended to conduct a systematic review before starting a new primary research</a:t>
            </a:r>
            <a:r>
              <a:rPr lang="cs-CZ" sz="24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Lasersson</a:t>
            </a:r>
            <a:r>
              <a:rPr lang="en-US" sz="1600" dirty="0">
                <a:latin typeface="Times New Roman" panose="02020603050405020304" pitchFamily="18" charset="0"/>
                <a:cs typeface="Times New Roman" panose="02020603050405020304" pitchFamily="18" charset="0"/>
              </a:rPr>
              <a:t>, 2022)</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08561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D67F94C66C2544CB98FB89436DD3C26" ma:contentTypeVersion="0" ma:contentTypeDescription="Vytvoří nový dokument" ma:contentTypeScope="" ma:versionID="976aebaacfc21eb1697b6a6e390aee2d">
  <xsd:schema xmlns:xsd="http://www.w3.org/2001/XMLSchema" xmlns:xs="http://www.w3.org/2001/XMLSchema" xmlns:p="http://schemas.microsoft.com/office/2006/metadata/properties" targetNamespace="http://schemas.microsoft.com/office/2006/metadata/properties" ma:root="true" ma:fieldsID="ecf299a61f40d1b25bab83def3a9304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185398-9538-4285-ACD3-7676024DC1E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0A44DF4-AEDB-4ECF-9C6A-1DE75EDBE4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DCC5755-547E-451C-8DF9-1A94C44D22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13317</TotalTime>
  <Words>2520</Words>
  <Application>Microsoft Office PowerPoint</Application>
  <PresentationFormat>Předvádění na obrazovce (4:3)</PresentationFormat>
  <Paragraphs>144</Paragraphs>
  <Slides>22</Slides>
  <Notes>22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Times New Roman</vt:lpstr>
      <vt:lpstr>Motiv systému Office</vt:lpstr>
      <vt:lpstr>LEAN STARTUP APPROACH AND THE CURRENT STATE OF SCIENTIFIC KNOWLEDGE: SYSTEMATIC REVIEW AND BIBLIOGRAPHIC ANALYSIS  </vt:lpstr>
      <vt:lpstr>WHY?</vt:lpstr>
      <vt:lpstr>CHALLENGES IN 2021</vt:lpstr>
      <vt:lpstr>DEFINITION OF STARTUP</vt:lpstr>
      <vt:lpstr>Prezentace aplikace PowerPoint</vt:lpstr>
      <vt:lpstr>Prezentace aplikace PowerPoint</vt:lpstr>
      <vt:lpstr>Lean Startup Approach - Introduction</vt:lpstr>
      <vt:lpstr>Prezentace aplikace PowerPoint</vt:lpstr>
      <vt:lpstr>RESEARCH GAP &amp; QUESTIONS</vt:lpstr>
      <vt:lpstr>METHODOLOGY</vt:lpstr>
      <vt:lpstr>SYSTEMATIC REVIEW</vt:lpstr>
      <vt:lpstr>SYSTEMATIC REVIEW</vt:lpstr>
      <vt:lpstr>BIBLIOGRAPHIC ANALYSIS</vt:lpstr>
      <vt:lpstr>VISUALIZATION BY VOSviewer</vt:lpstr>
      <vt:lpstr>BIBLIOGRAPHIC ANALYSIS</vt:lpstr>
      <vt:lpstr>THEORETICAL PAPERS DEVELOPING THE LEAN STARTUP APPROACH</vt:lpstr>
      <vt:lpstr>THEORETICAL PAPERS DEVELOPING THE LEAN STARTUP APPROACH</vt:lpstr>
      <vt:lpstr>APPLIED RESEARCH - LEAN STARTUP APPROACH IN GENERAL</vt:lpstr>
      <vt:lpstr>APPLIED RESEARCH - LEAN STARTUP AND DIGITALIZATION</vt:lpstr>
      <vt:lpstr>CONCLUSION</vt:lpstr>
      <vt:lpstr>References</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Mrak</dc:creator>
  <cp:lastModifiedBy>Jakub Ulč</cp:lastModifiedBy>
  <cp:revision>97</cp:revision>
  <dcterms:created xsi:type="dcterms:W3CDTF">2016-01-04T20:10:32Z</dcterms:created>
  <dcterms:modified xsi:type="dcterms:W3CDTF">2022-11-02T16:53:36Z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0x0101002D67F94C66C2544CB98FB89436DD3C26</vt:lpwstr>
  </property>
</Properties>
</file>