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sldIdLst>
    <p:sldId id="256" r:id="rId2"/>
    <p:sldId id="324" r:id="rId3"/>
    <p:sldId id="325" r:id="rId4"/>
    <p:sldId id="303" r:id="rId5"/>
    <p:sldId id="257" r:id="rId6"/>
    <p:sldId id="304" r:id="rId7"/>
    <p:sldId id="306" r:id="rId8"/>
    <p:sldId id="318" r:id="rId9"/>
    <p:sldId id="307" r:id="rId10"/>
    <p:sldId id="320" r:id="rId11"/>
    <p:sldId id="319" r:id="rId12"/>
    <p:sldId id="326" r:id="rId13"/>
    <p:sldId id="310" r:id="rId14"/>
    <p:sldId id="311" r:id="rId15"/>
    <p:sldId id="312" r:id="rId16"/>
    <p:sldId id="327" r:id="rId17"/>
    <p:sldId id="328" r:id="rId18"/>
    <p:sldId id="314" r:id="rId19"/>
    <p:sldId id="339" r:id="rId20"/>
    <p:sldId id="315" r:id="rId21"/>
    <p:sldId id="317" r:id="rId22"/>
    <p:sldId id="316" r:id="rId23"/>
    <p:sldId id="329" r:id="rId24"/>
    <p:sldId id="330" r:id="rId25"/>
    <p:sldId id="331" r:id="rId26"/>
    <p:sldId id="321" r:id="rId27"/>
    <p:sldId id="322" r:id="rId28"/>
    <p:sldId id="323" r:id="rId29"/>
    <p:sldId id="308" r:id="rId30"/>
    <p:sldId id="309" r:id="rId31"/>
    <p:sldId id="332" r:id="rId32"/>
    <p:sldId id="333" r:id="rId33"/>
    <p:sldId id="334" r:id="rId34"/>
    <p:sldId id="335" r:id="rId35"/>
    <p:sldId id="336" r:id="rId36"/>
    <p:sldId id="337" r:id="rId37"/>
    <p:sldId id="338" r:id="rId38"/>
    <p:sldId id="289" r:id="rId39"/>
  </p:sldIdLst>
  <p:sldSz cx="9144000" cy="6858000" type="screen4x3"/>
  <p:notesSz cx="6864350" cy="99964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125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01E8EFA9-FB31-4272-BF28-A59231A14F8C}" type="datetimeFigureOut">
              <a:rPr lang="cs-CZ" smtClean="0"/>
              <a:t>22.10.2019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F0248D2A-477F-4C00-BB2A-21787D6724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15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248D2A-477F-4C00-BB2A-21787D6724F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34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symbol pro text 15"/>
          <p:cNvSpPr>
            <a:spLocks noGrp="1"/>
          </p:cNvSpPr>
          <p:nvPr>
            <p:ph type="body" sz="quarter" idx="11" hasCustomPrompt="1"/>
          </p:nvPr>
        </p:nvSpPr>
        <p:spPr>
          <a:xfrm>
            <a:off x="896938" y="3933824"/>
            <a:ext cx="7127875" cy="12233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aseline="0"/>
            </a:lvl1pPr>
          </a:lstStyle>
          <a:p>
            <a:pPr lvl="0"/>
            <a:r>
              <a:rPr lang="cs-CZ"/>
              <a:t>doplňující popis prezentace</a:t>
            </a:r>
          </a:p>
        </p:txBody>
      </p:sp>
      <p:sp>
        <p:nvSpPr>
          <p:cNvPr id="18" name="Zástupný symbol pro text 17"/>
          <p:cNvSpPr>
            <a:spLocks noGrp="1"/>
          </p:cNvSpPr>
          <p:nvPr>
            <p:ph type="body" sz="quarter" idx="12" hasCustomPrompt="1"/>
          </p:nvPr>
        </p:nvSpPr>
        <p:spPr>
          <a:xfrm>
            <a:off x="896938" y="5661496"/>
            <a:ext cx="5043487" cy="431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aseline="0"/>
            </a:lvl1pPr>
          </a:lstStyle>
          <a:p>
            <a:pPr lvl="0"/>
            <a:r>
              <a:rPr lang="cs-CZ"/>
              <a:t>Autor: Jméno Příjmení</a:t>
            </a:r>
          </a:p>
        </p:txBody>
      </p:sp>
      <p:sp>
        <p:nvSpPr>
          <p:cNvPr id="20" name="Zástupný symbol pro text 19"/>
          <p:cNvSpPr>
            <a:spLocks noGrp="1"/>
          </p:cNvSpPr>
          <p:nvPr>
            <p:ph type="body" sz="quarter" idx="13" hasCustomPrompt="1"/>
          </p:nvPr>
        </p:nvSpPr>
        <p:spPr>
          <a:xfrm>
            <a:off x="6156325" y="5661496"/>
            <a:ext cx="1871663" cy="431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600"/>
            </a:lvl1pPr>
          </a:lstStyle>
          <a:p>
            <a:pPr lvl="0"/>
            <a:r>
              <a:rPr lang="cs-CZ"/>
              <a:t>datum</a:t>
            </a:r>
          </a:p>
        </p:txBody>
      </p:sp>
      <p:sp>
        <p:nvSpPr>
          <p:cNvPr id="23" name="Nadpis 22"/>
          <p:cNvSpPr>
            <a:spLocks noGrp="1"/>
          </p:cNvSpPr>
          <p:nvPr>
            <p:ph type="title" hasCustomPrompt="1"/>
          </p:nvPr>
        </p:nvSpPr>
        <p:spPr>
          <a:xfrm>
            <a:off x="899592" y="2852936"/>
            <a:ext cx="7128792" cy="936104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cs-CZ"/>
              <a:t>HLAVNÍ NÁZEV</a:t>
            </a:r>
            <a:br>
              <a:rPr lang="cs-CZ"/>
            </a:br>
            <a:r>
              <a:rPr lang="cs-CZ"/>
              <a:t>PREZENTACE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772" y="915984"/>
            <a:ext cx="4104456" cy="101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29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nadpis snímku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800" baseline="0"/>
            </a:lvl1pPr>
            <a:lvl2pPr marL="742950" indent="-285750">
              <a:buFont typeface="Wingdings" panose="05000000000000000000" pitchFamily="2" charset="2"/>
              <a:buChar char="§"/>
              <a:defRPr sz="2400"/>
            </a:lvl2pPr>
            <a:lvl3pPr marL="1143000" indent="-228600">
              <a:buFont typeface="Wingdings" panose="05000000000000000000" pitchFamily="2" charset="2"/>
              <a:buChar char="§"/>
              <a:defRPr sz="2000"/>
            </a:lvl3pPr>
            <a:lvl4pPr marL="1600200" indent="-228600">
              <a:buFont typeface="Wingdings" panose="05000000000000000000" pitchFamily="2" charset="2"/>
              <a:buChar char="§"/>
              <a:defRPr sz="1800"/>
            </a:lvl4pPr>
            <a:lvl5pPr marL="2057400" indent="-228600">
              <a:buFont typeface="Wingdings" panose="05000000000000000000" pitchFamily="2" charset="2"/>
              <a:buChar char="§"/>
              <a:defRPr sz="2800"/>
            </a:lvl5pPr>
          </a:lstStyle>
          <a:p>
            <a:pPr lvl="0"/>
            <a:r>
              <a:rPr lang="cs-CZ"/>
              <a:t>Kliknutím na některou z ikon můžete vložit libovolný objekt (obrázek, graf, tabulku atd.)</a:t>
            </a:r>
          </a:p>
        </p:txBody>
      </p:sp>
    </p:spTree>
    <p:extLst>
      <p:ext uri="{BB962C8B-B14F-4D97-AF65-F5344CB8AC3E}">
        <p14:creationId xmlns:p14="http://schemas.microsoft.com/office/powerpoint/2010/main" val="510602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nadpis snímku</a:t>
            </a: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0"/>
          </p:nvPr>
        </p:nvSpPr>
        <p:spPr>
          <a:xfrm>
            <a:off x="468313" y="1628775"/>
            <a:ext cx="3959225" cy="4679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0" name="Zástupný symbol pro text 8"/>
          <p:cNvSpPr>
            <a:spLocks noGrp="1"/>
          </p:cNvSpPr>
          <p:nvPr>
            <p:ph type="body" sz="quarter" idx="11"/>
          </p:nvPr>
        </p:nvSpPr>
        <p:spPr>
          <a:xfrm>
            <a:off x="4716016" y="1628800"/>
            <a:ext cx="3959225" cy="4679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429602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nadpis snímku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 sz="2000"/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§"/>
              <a:defRPr sz="2000"/>
            </a:lvl2pPr>
            <a:lvl3pPr marL="1143000" indent="-228600">
              <a:buClr>
                <a:srgbClr val="FF0000"/>
              </a:buClr>
              <a:buFont typeface="Wingdings" panose="05000000000000000000" pitchFamily="2" charset="2"/>
              <a:buChar char="§"/>
              <a:defRPr sz="1800"/>
            </a:lvl3pPr>
            <a:lvl4pPr marL="1600200" indent="-228600">
              <a:buClr>
                <a:srgbClr val="FF0000"/>
              </a:buClr>
              <a:buFont typeface="Wingdings" panose="05000000000000000000" pitchFamily="2" charset="2"/>
              <a:buChar char="§"/>
              <a:defRPr sz="1600"/>
            </a:lvl4pPr>
            <a:lvl5pPr marL="2057400" indent="-228600">
              <a:buClr>
                <a:srgbClr val="FF0000"/>
              </a:buClr>
              <a:buFont typeface="Wingdings" panose="05000000000000000000" pitchFamily="2" charset="2"/>
              <a:buChar char="§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 sz="2000"/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§"/>
              <a:defRPr sz="2000"/>
            </a:lvl2pPr>
            <a:lvl3pPr marL="1143000" indent="-228600">
              <a:buClr>
                <a:srgbClr val="FF0000"/>
              </a:buClr>
              <a:buFont typeface="Wingdings" panose="05000000000000000000" pitchFamily="2" charset="2"/>
              <a:buChar char="§"/>
              <a:defRPr sz="1800"/>
            </a:lvl3pPr>
            <a:lvl4pPr marL="1600200" indent="-228600">
              <a:buClr>
                <a:srgbClr val="FF0000"/>
              </a:buClr>
              <a:buFont typeface="Wingdings" panose="05000000000000000000" pitchFamily="2" charset="2"/>
              <a:buChar char="§"/>
              <a:defRPr sz="1600"/>
            </a:lvl4pPr>
            <a:lvl5pPr marL="2057400" indent="-228600">
              <a:buClr>
                <a:srgbClr val="FF0000"/>
              </a:buClr>
              <a:buFont typeface="Wingdings" panose="05000000000000000000" pitchFamily="2" charset="2"/>
              <a:buChar char="§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</p:txBody>
      </p:sp>
    </p:spTree>
    <p:extLst>
      <p:ext uri="{BB962C8B-B14F-4D97-AF65-F5344CB8AC3E}">
        <p14:creationId xmlns:p14="http://schemas.microsoft.com/office/powerpoint/2010/main" val="77123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tič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3309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067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18A-EA07-41E9-A448-13F81A677848}" type="datetimeFigureOut">
              <a:rPr lang="cs-CZ" smtClean="0"/>
              <a:t>22.10.2019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ADB2EC-A2F4-411A-AD25-39583CA25A0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671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440267" y="6453397"/>
            <a:ext cx="8703733" cy="404603"/>
          </a:xfrm>
          <a:prstGeom prst="rect">
            <a:avLst/>
          </a:prstGeom>
          <a:solidFill>
            <a:srgbClr val="00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" y="6453397"/>
            <a:ext cx="404664" cy="40466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67544" y="6505599"/>
            <a:ext cx="8676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>
                <a:solidFill>
                  <a:schemeClr val="bg1"/>
                </a:solidFill>
              </a:rPr>
              <a:t>Fakulta strojního inženýrství </a:t>
            </a:r>
            <a:r>
              <a:rPr lang="cs-CZ" sz="1400" b="1">
                <a:solidFill>
                  <a:schemeClr val="bg1"/>
                </a:solidFill>
                <a:latin typeface="Calibri"/>
              </a:rPr>
              <a:t>• </a:t>
            </a:r>
            <a:r>
              <a:rPr lang="cs-CZ" sz="1400" b="1">
                <a:solidFill>
                  <a:schemeClr val="bg1"/>
                </a:solidFill>
              </a:rPr>
              <a:t>Vysoké </a:t>
            </a:r>
            <a:r>
              <a:rPr lang="cs-CZ" sz="1400" b="1" baseline="0">
                <a:solidFill>
                  <a:schemeClr val="bg1"/>
                </a:solidFill>
              </a:rPr>
              <a:t>učení technické v Brně</a:t>
            </a:r>
            <a:endParaRPr lang="cs-CZ" sz="1400" b="1" u="sng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208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cs-CZ" sz="4800" dirty="0"/>
            </a:br>
            <a:br>
              <a:rPr lang="cs-CZ" sz="4800" dirty="0"/>
            </a:br>
            <a:br>
              <a:rPr lang="cs-CZ" sz="4800" dirty="0"/>
            </a:br>
            <a:r>
              <a:rPr lang="cs-CZ" sz="4800" dirty="0"/>
              <a:t>Kalkulace</a:t>
            </a:r>
            <a:br>
              <a:rPr lang="cs-CZ" sz="4800" dirty="0"/>
            </a:br>
            <a:br>
              <a:rPr lang="cs-CZ" sz="4800" dirty="0"/>
            </a:b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b="1" dirty="0">
                <a:solidFill>
                  <a:schemeClr val="tx1"/>
                </a:solidFill>
              </a:rPr>
              <a:t>V Brně 2019</a:t>
            </a:r>
          </a:p>
          <a:p>
            <a:endParaRPr lang="cs-CZ" sz="1800" b="1" dirty="0">
              <a:solidFill>
                <a:schemeClr val="tx1"/>
              </a:solidFill>
            </a:endParaRPr>
          </a:p>
          <a:p>
            <a:endParaRPr lang="cs-CZ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297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/>
              <a:t>Náklady, vymezení pojmu a klasifikace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1800" dirty="0"/>
              <a:t>• Náklady představují peněžní vyjádření spotřeby a opotřebení výrobních faktorů, účelově zaměřené na tvorbu konkrétních výstupů za určité období. </a:t>
            </a:r>
          </a:p>
          <a:p>
            <a:pPr algn="just"/>
            <a:endParaRPr lang="cs-CZ" sz="1800" dirty="0"/>
          </a:p>
          <a:p>
            <a:pPr algn="just"/>
            <a:r>
              <a:rPr lang="cs-CZ" sz="1800" dirty="0"/>
              <a:t>Dělení nákladů: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podle druhu,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z účetního hlediska,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podle původu spotřebovaných vstupů,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podle závislosti na objemu výkonů,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dle účelu,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z kalkulačního hlediska,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cs-CZ" sz="1800" dirty="0"/>
              <a:t>z hlediska podnikatele a manažerského hlediska.</a:t>
            </a: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420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/>
              <a:t>Náklady, vymezení pojmu a klasifikace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1800" dirty="0"/>
              <a:t>• Pojmem kalkulace je označován postup rozpočítávání nákladů na jednotlivé vnitropodnikové útvary a výkony, resp. výrobky.</a:t>
            </a:r>
          </a:p>
          <a:p>
            <a:pPr algn="just"/>
            <a:r>
              <a:rPr lang="cs-CZ" sz="1800" dirty="0"/>
              <a:t>• Kalkulace nákladů je stanovení velikosti nákladů na kalkulační jednici, kterou může být metr, kilogram, výrobek, … na jasně vymezenou jednotku (ks, </a:t>
            </a:r>
            <a:r>
              <a:rPr lang="cs-CZ" sz="1800" dirty="0" err="1"/>
              <a:t>Mwh</a:t>
            </a:r>
            <a:r>
              <a:rPr lang="cs-CZ" sz="1800" dirty="0"/>
              <a:t>,…). Je základním podkladem pro tvorbu/argumentaci ceny a rozhodování o strategii výroby. Je významná pro zjištění rentability výrobku.</a:t>
            </a:r>
          </a:p>
          <a:p>
            <a:pPr algn="just"/>
            <a:r>
              <a:rPr lang="cs-CZ" sz="1800" dirty="0"/>
              <a:t>• Podle doby sestavení a vzhledem k časovému horizontu jejich využití mohou být prováděny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800" dirty="0"/>
              <a:t>předběžné kalkulace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800" dirty="0"/>
              <a:t>výsledné kalkulace</a:t>
            </a:r>
          </a:p>
          <a:p>
            <a:pPr algn="just"/>
            <a:r>
              <a:rPr lang="cs-CZ" sz="1800" dirty="0"/>
              <a:t>• Z hlediska úplnosti nákladů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800" dirty="0"/>
              <a:t>kalkulace úplných vlastních nákladů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800" dirty="0"/>
              <a:t>kalkulace neúplných nákladů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452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3000" dirty="0"/>
              <a:t>Cílem kalkulace je stanovit </a:t>
            </a:r>
            <a:r>
              <a:rPr lang="cs-CZ" sz="3000" b="1" u="sng" dirty="0">
                <a:solidFill>
                  <a:srgbClr val="FF0000"/>
                </a:solidFill>
              </a:rPr>
              <a:t>správně</a:t>
            </a:r>
            <a:r>
              <a:rPr lang="cs-CZ" sz="3000" u="sng" dirty="0">
                <a:solidFill>
                  <a:srgbClr val="FF0000"/>
                </a:solidFill>
              </a:rPr>
              <a:t> </a:t>
            </a:r>
            <a:r>
              <a:rPr lang="cs-CZ" sz="3000" b="1" u="sng" dirty="0">
                <a:solidFill>
                  <a:srgbClr val="FF0000"/>
                </a:solidFill>
              </a:rPr>
              <a:t>náklady</a:t>
            </a:r>
            <a:r>
              <a:rPr lang="cs-CZ" sz="3000" u="sng" dirty="0">
                <a:solidFill>
                  <a:srgbClr val="FF0000"/>
                </a:solidFill>
              </a:rPr>
              <a:t> </a:t>
            </a:r>
            <a:r>
              <a:rPr lang="cs-CZ" sz="3000" dirty="0"/>
              <a:t>na </a:t>
            </a:r>
            <a:r>
              <a:rPr lang="cs-CZ" sz="3000" b="1" u="sng" dirty="0">
                <a:solidFill>
                  <a:srgbClr val="FF0000"/>
                </a:solidFill>
              </a:rPr>
              <a:t>jednotku produktu </a:t>
            </a:r>
            <a:r>
              <a:rPr lang="cs-CZ" sz="3000" dirty="0"/>
              <a:t>(výkonu) výrobního, vývojového, obchodního nebo jiného procesu. </a:t>
            </a: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b="1" u="sng" dirty="0"/>
              <a:t>Správně</a:t>
            </a:r>
            <a:r>
              <a:rPr lang="cs-CZ" dirty="0"/>
              <a:t> – problém přesnosti, které lze kalkulací dosáhnout.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sz="2800" b="1" u="sng" dirty="0">
                <a:solidFill>
                  <a:schemeClr val="tx1"/>
                </a:solidFill>
              </a:rPr>
              <a:t>Jednotka produktu </a:t>
            </a:r>
            <a:r>
              <a:rPr lang="cs-CZ" sz="2800" dirty="0">
                <a:solidFill>
                  <a:schemeClr val="tx1"/>
                </a:solidFill>
              </a:rPr>
              <a:t>– výrobek, služba nebo jejich dílčí části. Bývá jí také činnost, celý proces nebo jeho fáze. </a:t>
            </a: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999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3000" dirty="0"/>
              <a:t>Kalkulace je určena k nastavení prodeje se </a:t>
            </a:r>
            <a:r>
              <a:rPr lang="cs-CZ" sz="3000" b="1" dirty="0">
                <a:solidFill>
                  <a:srgbClr val="FF0000"/>
                </a:solidFill>
              </a:rPr>
              <a:t>ziskem </a:t>
            </a:r>
            <a:r>
              <a:rPr lang="cs-CZ" sz="3000" dirty="0"/>
              <a:t>pomocí nástrojů změn: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cs-CZ" sz="2600" dirty="0"/>
              <a:t>Technologie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cs-CZ" sz="2600" dirty="0"/>
              <a:t>Procesu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cs-CZ" sz="2600" dirty="0"/>
              <a:t>Materiálu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cs-CZ" sz="2600" dirty="0"/>
              <a:t>Rozhodnutí o ukončení výroby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endParaRPr lang="cs-CZ" sz="2600" dirty="0"/>
          </a:p>
          <a:p>
            <a:r>
              <a:rPr lang="cs-CZ" sz="3000" b="1" dirty="0"/>
              <a:t>Cena je určována trhem (od-do) </a:t>
            </a:r>
          </a:p>
          <a:p>
            <a:r>
              <a:rPr lang="cs-CZ" sz="3000" b="1" dirty="0"/>
              <a:t>x</a:t>
            </a:r>
          </a:p>
          <a:p>
            <a:r>
              <a:rPr lang="cs-CZ" sz="3000" b="1" dirty="0"/>
              <a:t>Náklady ovlivňuje podnik </a:t>
            </a:r>
            <a:endParaRPr lang="cs-CZ" sz="2800" b="1" dirty="0"/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74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just"/>
            <a:r>
              <a:rPr lang="cs-CZ" sz="2600" dirty="0"/>
              <a:t>V podnikové praxi je za kalkulaci nákladů považován </a:t>
            </a:r>
            <a:r>
              <a:rPr lang="cs-CZ" sz="2600" b="1" dirty="0"/>
              <a:t>výpočet nákladů</a:t>
            </a:r>
            <a:r>
              <a:rPr lang="cs-CZ" sz="2600" dirty="0"/>
              <a:t>, které je třeba vynaložit</a:t>
            </a:r>
            <a:r>
              <a:rPr lang="cs-CZ" sz="2600" b="1" dirty="0"/>
              <a:t> </a:t>
            </a:r>
            <a:r>
              <a:rPr lang="cs-CZ" sz="2600" dirty="0"/>
              <a:t>na </a:t>
            </a:r>
            <a:r>
              <a:rPr lang="cs-CZ" sz="2600" b="1" dirty="0"/>
              <a:t>vznikající výkon </a:t>
            </a:r>
            <a:r>
              <a:rPr lang="cs-CZ" sz="2600" dirty="0"/>
              <a:t>(předmět kalkulace).</a:t>
            </a:r>
          </a:p>
          <a:p>
            <a:pPr algn="just"/>
            <a:endParaRPr lang="cs-CZ" sz="2600" dirty="0"/>
          </a:p>
          <a:p>
            <a:pPr algn="just"/>
            <a:r>
              <a:rPr lang="cs-CZ" sz="2600" dirty="0"/>
              <a:t>Předmětem kalkulace je tzv. 1 kalkulační jednice, kterou je třeba jasně vymezit (např. v energetice spotřebovaná elektrická energie v kilowatthodinách, v ubytovacích službách velikost pronajaté plochy, atd.). </a:t>
            </a:r>
            <a:r>
              <a:rPr lang="cs-CZ" dirty="0"/>
              <a:t> 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 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080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just"/>
            <a:r>
              <a:rPr lang="cs-CZ" sz="2600" b="1" dirty="0"/>
              <a:t>2 fáze kalkulace: </a:t>
            </a:r>
          </a:p>
          <a:p>
            <a:pPr marL="514350" indent="-514350" algn="just">
              <a:buAutoNum type="arabicParenR"/>
            </a:pPr>
            <a:r>
              <a:rPr lang="cs-CZ" sz="2600" dirty="0"/>
              <a:t>V první fázi dochází k evidenci nákladových položek ve vnitropodnikovém účetnictví a k jejich rozdělení na </a:t>
            </a:r>
            <a:r>
              <a:rPr lang="cs-CZ" sz="2600" b="1" dirty="0"/>
              <a:t>náklady přímé a nepřímé</a:t>
            </a:r>
            <a:r>
              <a:rPr lang="cs-CZ" sz="2600" dirty="0"/>
              <a:t>, k přidělení nepřímých nákladů příslušným výkonům, dle zvolených rozvrhových základen a k vyčíslení celkových nákladů na výkony jako součet nákladů přímých a nepřímých.</a:t>
            </a:r>
          </a:p>
          <a:p>
            <a:pPr marL="514350" indent="-514350" algn="just">
              <a:buAutoNum type="arabicParenR"/>
            </a:pPr>
            <a:r>
              <a:rPr lang="cs-CZ" sz="2600" dirty="0"/>
              <a:t>Ve druhé fázi jsou vyčísleny náklady na kalkulační jednici.</a:t>
            </a:r>
          </a:p>
          <a:p>
            <a:pPr marL="514350" indent="-514350" algn="just">
              <a:buAutoNum type="arabicParenR"/>
            </a:pPr>
            <a:endParaRPr lang="cs-CZ" dirty="0"/>
          </a:p>
          <a:p>
            <a:pPr algn="just"/>
            <a:endParaRPr lang="cs-CZ" dirty="0"/>
          </a:p>
          <a:p>
            <a:pPr algn="just"/>
            <a:r>
              <a:rPr lang="cs-CZ" dirty="0"/>
              <a:t> 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780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Dělení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400" b="1" dirty="0"/>
              <a:t>Přímé náklady </a:t>
            </a:r>
            <a:r>
              <a:rPr lang="cs-CZ" sz="2400" dirty="0"/>
              <a:t>- lze bezprostředně určit, na jaký výkon, či výrobek byly vynaloženy, a lze je tak přesně propočítat na jednotku výkonu, tzv. kalkulační jednici., jsou přímo přiřaditelné k určité jednici výroby, je možné je stanovit pomocí technickohospodářských norem spotřeby času, materiálu, práce, atd.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400" b="1" dirty="0"/>
              <a:t>Nepřímé náklady </a:t>
            </a:r>
            <a:r>
              <a:rPr lang="cs-CZ" sz="2400" dirty="0"/>
              <a:t>- společné více výkonům, společné náklady vyvolané více vyráběnými produkty, které se dle určité metodiky rozvrhují na jednotlivé vyráběné výrobky – souvisí s činností podniku jako celku. </a:t>
            </a:r>
          </a:p>
          <a:p>
            <a:pPr algn="just"/>
            <a:r>
              <a:rPr lang="cs-CZ" sz="2400" dirty="0"/>
              <a:t>Kalkulace v jednotlivých položkách přímých a nepřímých nákladů, podle druhu a původu spotřebovaných vstupů tvoří jejich kalkulační vzorec. 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  <a:p>
            <a:pPr algn="just"/>
            <a:r>
              <a:rPr lang="cs-CZ" dirty="0"/>
              <a:t> 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460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Dělení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dirty="0"/>
              <a:t>Přesnost přidělení nepřímých nákladů příslušným výkonům je odvislá od zvolené rozvrhové základny pro rozvržení nepřímých nákladů.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dirty="0"/>
              <a:t>Pro rozvrhování nepřímých nákladů jsou užívány především veličiny v peněžním vyjádření. </a:t>
            </a:r>
          </a:p>
          <a:p>
            <a:pPr algn="just"/>
            <a:endParaRPr lang="cs-CZ" sz="26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359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Kalkulační vzorec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000" b="1" dirty="0"/>
              <a:t>Kalkulační vzorec: </a:t>
            </a:r>
          </a:p>
          <a:p>
            <a:pPr algn="l">
              <a:spcBef>
                <a:spcPts val="0"/>
              </a:spcBef>
            </a:pPr>
            <a:r>
              <a:rPr lang="cs-CZ" sz="2000" dirty="0"/>
              <a:t>+ Přímý materiál </a:t>
            </a:r>
          </a:p>
          <a:p>
            <a:pPr algn="l">
              <a:spcBef>
                <a:spcPts val="0"/>
              </a:spcBef>
            </a:pPr>
            <a:r>
              <a:rPr lang="cs-CZ" sz="2000" dirty="0"/>
              <a:t>+ Přímé mzdy </a:t>
            </a:r>
          </a:p>
          <a:p>
            <a:pPr algn="l">
              <a:spcBef>
                <a:spcPts val="0"/>
              </a:spcBef>
            </a:pPr>
            <a:r>
              <a:rPr lang="cs-CZ" sz="2000" dirty="0"/>
              <a:t>+ Ostatní přímé náklady </a:t>
            </a:r>
          </a:p>
          <a:p>
            <a:pPr algn="l">
              <a:spcBef>
                <a:spcPts val="0"/>
              </a:spcBef>
            </a:pPr>
            <a:r>
              <a:rPr lang="cs-CZ" sz="2000" u="sng" dirty="0"/>
              <a:t>+ Výrobní (provozní režie)</a:t>
            </a:r>
          </a:p>
          <a:p>
            <a:pPr algn="l">
              <a:spcBef>
                <a:spcPts val="0"/>
              </a:spcBef>
            </a:pPr>
            <a:r>
              <a:rPr lang="cs-CZ" sz="2000" b="1" dirty="0"/>
              <a:t>= VLASTNÍ NÁKLADY VÝROBY </a:t>
            </a:r>
          </a:p>
          <a:p>
            <a:pPr algn="l">
              <a:spcBef>
                <a:spcPts val="0"/>
              </a:spcBef>
            </a:pPr>
            <a:r>
              <a:rPr lang="cs-CZ" sz="2000" dirty="0"/>
              <a:t>+ Zásobovací režie </a:t>
            </a:r>
          </a:p>
          <a:p>
            <a:pPr algn="l">
              <a:spcBef>
                <a:spcPts val="0"/>
              </a:spcBef>
            </a:pPr>
            <a:r>
              <a:rPr lang="cs-CZ" sz="2000" u="sng" dirty="0"/>
              <a:t>+ Správní režie</a:t>
            </a:r>
          </a:p>
          <a:p>
            <a:pPr algn="l">
              <a:spcBef>
                <a:spcPts val="0"/>
              </a:spcBef>
            </a:pPr>
            <a:r>
              <a:rPr lang="cs-CZ" sz="2000" b="1" dirty="0"/>
              <a:t>= VLASTNÍ NÁKLADY VÝKONU </a:t>
            </a:r>
          </a:p>
          <a:p>
            <a:pPr algn="l">
              <a:spcBef>
                <a:spcPts val="0"/>
              </a:spcBef>
            </a:pPr>
            <a:r>
              <a:rPr lang="cs-CZ" sz="2000" u="sng" dirty="0"/>
              <a:t>+ odbytová režie</a:t>
            </a:r>
          </a:p>
          <a:p>
            <a:pPr algn="l">
              <a:spcBef>
                <a:spcPts val="0"/>
              </a:spcBef>
            </a:pPr>
            <a:r>
              <a:rPr lang="cs-CZ" sz="2000" b="1" dirty="0"/>
              <a:t>= ÚPLNÉ VLASTNÍ NÁKLADY VÝKONU </a:t>
            </a:r>
          </a:p>
          <a:p>
            <a:pPr algn="l">
              <a:spcBef>
                <a:spcPts val="0"/>
              </a:spcBef>
            </a:pPr>
            <a:r>
              <a:rPr lang="cs-CZ" sz="2000" u="sng" dirty="0"/>
              <a:t>+ zisk</a:t>
            </a:r>
          </a:p>
          <a:p>
            <a:pPr algn="l">
              <a:spcBef>
                <a:spcPts val="0"/>
              </a:spcBef>
            </a:pPr>
            <a:r>
              <a:rPr lang="cs-CZ" sz="2000" b="1" dirty="0"/>
              <a:t>= PRODEJNÍ CENA </a:t>
            </a:r>
          </a:p>
          <a:p>
            <a:pPr algn="l">
              <a:spcBef>
                <a:spcPts val="0"/>
              </a:spcBef>
            </a:pPr>
            <a:r>
              <a:rPr lang="cs-CZ" sz="2000" u="sng" dirty="0"/>
              <a:t>+ DPH</a:t>
            </a:r>
          </a:p>
          <a:p>
            <a:pPr algn="l">
              <a:spcBef>
                <a:spcPts val="0"/>
              </a:spcBef>
            </a:pPr>
            <a:r>
              <a:rPr lang="cs-CZ" sz="2000" b="1" dirty="0"/>
              <a:t>= PRODEJNÍ CENA vč. DPH 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 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393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Přímé a režijní náklady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400" b="1" dirty="0"/>
              <a:t>Přímé náklady </a:t>
            </a:r>
            <a:r>
              <a:rPr lang="cs-CZ" sz="2400" dirty="0"/>
              <a:t>se v předběžných kalkulacích stanovují přímo na kalkulační jednici prostřednictvím norem spotřebované práce, materiálu, energie, ve výsledných kalkulacích ve výši jejich skutečné spotřeby podle údajů účetní evidence.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400" b="1" dirty="0"/>
              <a:t>Režijní a jiné nepřímé náklady</a:t>
            </a:r>
            <a:r>
              <a:rPr lang="cs-CZ" sz="2400" dirty="0"/>
              <a:t> se v předběžných kalkulacích stanovují prostřednictvím </a:t>
            </a:r>
            <a:r>
              <a:rPr lang="cs-CZ" sz="2400" b="1" dirty="0">
                <a:solidFill>
                  <a:srgbClr val="00B050"/>
                </a:solidFill>
              </a:rPr>
              <a:t>režijní přirážky</a:t>
            </a:r>
            <a:r>
              <a:rPr lang="cs-CZ" sz="2400" dirty="0"/>
              <a:t>, vyjádřené % poměrem režijních nákladů ke zvolené rozvrhové základně, nebo </a:t>
            </a:r>
            <a:r>
              <a:rPr lang="cs-CZ" sz="2400" b="1" dirty="0">
                <a:solidFill>
                  <a:srgbClr val="00B050"/>
                </a:solidFill>
              </a:rPr>
              <a:t>koeficientem (sazbou) </a:t>
            </a:r>
            <a:r>
              <a:rPr lang="cs-CZ" sz="2400" dirty="0"/>
              <a:t>, což je podíl nepřímých nákladů připadajících na jednotku naturální rozvrhové základny.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 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542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Zásady a význam kalkulace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just"/>
            <a:r>
              <a:rPr lang="cs-CZ" dirty="0"/>
              <a:t>•	 </a:t>
            </a:r>
            <a:r>
              <a:rPr lang="cs-CZ" b="1" dirty="0">
                <a:solidFill>
                  <a:srgbClr val="0070C0"/>
                </a:solidFill>
              </a:rPr>
              <a:t>Zásady kalkulace </a:t>
            </a:r>
            <a:r>
              <a:rPr lang="cs-CZ" dirty="0"/>
              <a:t>- </a:t>
            </a:r>
            <a:r>
              <a:rPr lang="cs-CZ" b="1" dirty="0">
                <a:solidFill>
                  <a:srgbClr val="00B050"/>
                </a:solidFill>
              </a:rPr>
              <a:t>zásada úměrnosti </a:t>
            </a:r>
            <a:r>
              <a:rPr lang="cs-CZ" dirty="0"/>
              <a:t>(rozvrhování společných nákladů úměrně jednotlivým výkonům) </a:t>
            </a:r>
            <a:r>
              <a:rPr lang="cs-CZ" b="1" dirty="0">
                <a:solidFill>
                  <a:srgbClr val="00B050"/>
                </a:solidFill>
              </a:rPr>
              <a:t>zásada příčinnosti </a:t>
            </a:r>
            <a:r>
              <a:rPr lang="cs-CZ" dirty="0"/>
              <a:t>(brát v úvahu pouze náklady vyvolané určitým výkonem)</a:t>
            </a:r>
          </a:p>
          <a:p>
            <a:pPr algn="just"/>
            <a:r>
              <a:rPr lang="cs-CZ" dirty="0"/>
              <a:t>•	</a:t>
            </a:r>
            <a:r>
              <a:rPr lang="cs-CZ" b="1" dirty="0">
                <a:solidFill>
                  <a:srgbClr val="0070C0"/>
                </a:solidFill>
              </a:rPr>
              <a:t>Význam kalkulace </a:t>
            </a:r>
            <a:r>
              <a:rPr lang="cs-CZ" dirty="0"/>
              <a:t>- stanovení nabídkové ceny, stanovení limitu nákladů, sledování efektivnosti (rentability) jednotlivých produktů v rámci vyráběného sortimentu, význam při sestavování rozpočtů pro nákladová a hospodářská střediska podniku</a:t>
            </a:r>
          </a:p>
          <a:p>
            <a:pPr algn="just"/>
            <a:r>
              <a:rPr lang="cs-CZ" dirty="0"/>
              <a:t> 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421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dirty="0"/>
              <a:t>Kalkulace jsou součástí informačního systému podniku (ERP). Podle toho, s jakými informacemi pracujeme, rozlišujeme: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0000"/>
                </a:solidFill>
              </a:rPr>
              <a:t>kalkulace předběžné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0000"/>
                </a:solidFill>
              </a:rPr>
              <a:t>kalkulace výsledné.</a:t>
            </a:r>
          </a:p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111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b="1" dirty="0"/>
              <a:t>Kalkulace předběžné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Vycházejí z údajů za minulá výrobní období, pokud se výkon opakuje, jinak jsou založeny na předchozích či jiných zkušenostech.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Přebírá informace o nákladech již uskutečněných výkonů. (Zde je třeba věnovat pozornost tomu, zda nedošlo ke změnám v použitém materiálu, technologiích, spotřebě pracovního času či cenách vstupů při realizaci příslušného výkonu).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Náklady není možno přebírat pasívně, je třeba je přizpůsobit realitě.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441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b="1" dirty="0"/>
              <a:t>Kalkulace výsledné (následné)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Přebírají informace o nákladech z účetnictví pro běžný rok.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Aby bylo možno je použít, je třeba vytvořit v účetním systému mechanismus, který by umožňoval propočet nákladů na daný výkon. Tuto funkci plní vnitropodnikové účetnictví. 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117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kalkulace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just"/>
            <a:r>
              <a:rPr lang="cs-CZ" b="1" dirty="0"/>
              <a:t>A. kalkulace úplných nákladů (absorpční metody):</a:t>
            </a:r>
          </a:p>
          <a:p>
            <a:pPr algn="just"/>
            <a:r>
              <a:rPr lang="cs-CZ" dirty="0"/>
              <a:t>•	kalkulace dělením prostá,</a:t>
            </a:r>
          </a:p>
          <a:p>
            <a:pPr algn="just"/>
            <a:r>
              <a:rPr lang="cs-CZ" dirty="0"/>
              <a:t>•	kalkulace přirážková,</a:t>
            </a:r>
          </a:p>
          <a:p>
            <a:pPr algn="just"/>
            <a:r>
              <a:rPr lang="cs-CZ" dirty="0"/>
              <a:t>•	kalkulace ve sdružené nebo fázové výrobě,</a:t>
            </a:r>
          </a:p>
          <a:p>
            <a:pPr algn="just"/>
            <a:r>
              <a:rPr lang="cs-CZ" dirty="0"/>
              <a:t>•	kalkulace rozdílová.</a:t>
            </a:r>
          </a:p>
          <a:p>
            <a:pPr algn="just"/>
            <a:r>
              <a:rPr lang="cs-CZ" b="1" dirty="0"/>
              <a:t>B. kalkulace neúplných nákladů (neabsorpční metody). </a:t>
            </a:r>
            <a:endParaRPr lang="cs-CZ" sz="2800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107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200" b="1" dirty="0"/>
              <a:t>Metody absorpční kalkulace (úplných nákladů)</a:t>
            </a:r>
            <a:endParaRPr lang="cs-CZ" sz="32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b="1" i="1" dirty="0"/>
              <a:t>Nevýhody a omezení:</a:t>
            </a:r>
          </a:p>
          <a:p>
            <a:pPr algn="l"/>
            <a:r>
              <a:rPr lang="cs-CZ" dirty="0"/>
              <a:t>• vliv rozdílu předpokládané a skutečné produkce</a:t>
            </a:r>
          </a:p>
          <a:p>
            <a:pPr algn="l"/>
            <a:r>
              <a:rPr lang="cs-CZ" dirty="0"/>
              <a:t>• část fixních nákladů je pro rozhodování irelevantní (utopené, nezávislé na využití výrobní kap.)</a:t>
            </a:r>
          </a:p>
          <a:p>
            <a:pPr algn="l"/>
            <a:r>
              <a:rPr lang="cs-CZ" dirty="0"/>
              <a:t>• kalkulace úplných nákladů je statická (průměrná výše nákladů)</a:t>
            </a: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0192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200" b="1" dirty="0">
                <a:solidFill>
                  <a:srgbClr val="0070C0"/>
                </a:solidFill>
              </a:rPr>
              <a:t>Kalkulace dělením prostá: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200" dirty="0"/>
              <a:t>Je označována též jako metoda dělící.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200" dirty="0"/>
              <a:t>Její užití není příliš široké, neboť je možno tuto metodu využít pouze u výrob, které produkují jediný druh výrobku.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200" dirty="0"/>
              <a:t>Se užívá v hromadné výrobě při výrobě homogenního výrobku nebo ve strojírenství při omezeném výrobním sortimentu.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200" dirty="0"/>
              <a:t>Přímé i nepřímé náklady se dělí počtem kalkulačních jednic.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200" dirty="0"/>
              <a:t>Podstatou metody je vydělení celkových nákladů fyzickým množstvím výrobků.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200" dirty="0"/>
              <a:t>Dělení všech nákladů se provádí za období na celou produkci.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31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4"/>
                <a:ext cx="8229600" cy="5073427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cs-CZ" sz="2200" b="1" dirty="0">
                    <a:solidFill>
                      <a:srgbClr val="0070C0"/>
                    </a:solidFill>
                  </a:rPr>
                  <a:t>Kalkulace dělením prostá: </a:t>
                </a:r>
              </a:p>
              <a:p>
                <a:pPr algn="l"/>
                <a:r>
                  <a:rPr lang="cs-CZ" sz="2200" dirty="0"/>
                  <a:t>Nejjednodušší; při výrobě jediného druhu produktu.</a:t>
                </a:r>
              </a:p>
              <a:p>
                <a:pPr algn="l"/>
                <a:r>
                  <a:rPr lang="cs-CZ" sz="2200" dirty="0"/>
                  <a:t>• Náklady na kalkulační jednici </a:t>
                </a:r>
                <a:r>
                  <a:rPr lang="cs-CZ" sz="2200" b="1" dirty="0" err="1"/>
                  <a:t>n</a:t>
                </a:r>
                <a:r>
                  <a:rPr lang="cs-CZ" sz="2200" b="1" baseline="-25000" dirty="0" err="1"/>
                  <a:t>k</a:t>
                </a:r>
                <a:r>
                  <a:rPr lang="cs-CZ" sz="2200" dirty="0"/>
                  <a:t> se zjišťují podle položek kalkulačního vzorce dělením celkových nákladů </a:t>
                </a:r>
                <a:r>
                  <a:rPr lang="cs-CZ" sz="2200" b="1" dirty="0"/>
                  <a:t>TC</a:t>
                </a:r>
                <a:r>
                  <a:rPr lang="cs-CZ" sz="2200" dirty="0"/>
                  <a:t> za období počtem vyrobených kalkulačních jednic </a:t>
                </a:r>
                <a:r>
                  <a:rPr lang="cs-CZ" sz="2200" b="1" dirty="0"/>
                  <a:t>Q</a:t>
                </a:r>
                <a:r>
                  <a:rPr lang="cs-CZ" sz="2200" dirty="0"/>
                  <a:t>.</a:t>
                </a:r>
              </a:p>
              <a:p>
                <a:pPr algn="l"/>
                <a:endParaRPr lang="cs-CZ" sz="3000" b="1" dirty="0"/>
              </a:p>
              <a:p>
                <a:pPr algn="l"/>
                <a:r>
                  <a:rPr lang="cs-CZ" sz="3000" b="1" dirty="0"/>
                  <a:t> </a:t>
                </a:r>
                <a14:m>
                  <m:oMath xmlns:m="http://schemas.openxmlformats.org/officeDocument/2006/math">
                    <m:r>
                      <a:rPr lang="cs-CZ" sz="30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𝐧</m:t>
                    </m:r>
                    <m:r>
                      <a:rPr lang="cs-CZ" sz="3000" b="1" i="0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</m:t>
                    </m:r>
                    <m:r>
                      <a:rPr lang="cs-CZ" sz="3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𝑻𝑪</m:t>
                        </m:r>
                      </m:num>
                      <m:den>
                        <m:r>
                          <a:rPr lang="cs-CZ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𝑸</m:t>
                        </m:r>
                      </m:den>
                    </m:f>
                  </m:oMath>
                </a14:m>
                <a:endParaRPr lang="cs-CZ" sz="3000" b="1" baseline="-250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4"/>
                <a:ext cx="8229600" cy="5073427"/>
              </a:xfrm>
              <a:blipFill>
                <a:blip r:embed="rId2"/>
                <a:stretch>
                  <a:fillRect l="-963" t="-7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4793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000" b="1" dirty="0">
                <a:solidFill>
                  <a:srgbClr val="0070C0"/>
                </a:solidFill>
              </a:rPr>
              <a:t>Přirážková nebo též zakázková metoda kalkulace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/>
              <a:t>Patří k nejrozšířenějším metodám kalkulací, užívaných v současné hospodářské praxi, má téměř univerzální využitelnost.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/>
              <a:t>Pro přiřazení nepřímých nákladů konkrétnímu výkonu využívá tato metoda dříve uvedených koeficientů výrobní a správní režie.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/>
              <a:t>Pro správnou kalkulaci je důležité správná volba rozvrhové základny.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/>
              <a:t>Se užívá při výrobě různorodých výrobků, většinou v sériové a hromadné výrobě strojírenského nebo elektrotechnického charakteru.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/>
              <a:t>Náklady se dělí do dvou skupin na přímé a nepřímé (režijní). Přímé náklady lze přímo přiřadit na kalkulační jednici, nepřímé náklady se rozvrhují pomocí vhodné základny.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000" dirty="0"/>
              <a:t>Rozvrhovou základnou mohou být přímé mzdy, přímý materiál nebo součet všech přímých nákladů.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848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b="1" dirty="0">
                <a:solidFill>
                  <a:srgbClr val="0070C0"/>
                </a:solidFill>
              </a:rPr>
              <a:t>Přirážková nebo též zakázková metoda kalkulace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Rozdíl mezi režijními závislostmi - u výrobní režie můžeme předpokládat, že její značná část bude závislá na objemu přímé práce, potažmo přímých mezd, u správní režie tento předpoklad nelze obecně akceptovat. Jednotlivé výrobky mohou být významně rozdílné na spotřebu různých obslužných režijních činností, jako je údržba, konstrukční příprava, odbyt a vyjednávání se zákazníky nebo balení a expedice.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Dalším omezením je, že fixní výpočet režijních přirážek předpokládá ustálené využití výrobních kapacit. </a:t>
            </a:r>
          </a:p>
        </p:txBody>
      </p:sp>
    </p:spTree>
    <p:extLst>
      <p:ext uri="{BB962C8B-B14F-4D97-AF65-F5344CB8AC3E}">
        <p14:creationId xmlns:p14="http://schemas.microsoft.com/office/powerpoint/2010/main" val="2141379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b="1" dirty="0">
                <a:solidFill>
                  <a:srgbClr val="0070C0"/>
                </a:solidFill>
              </a:rPr>
              <a:t>Přirážková nebo též zakázková metoda kalkulace: </a:t>
            </a:r>
          </a:p>
          <a:p>
            <a:pPr algn="l"/>
            <a:r>
              <a:rPr lang="cs-CZ" sz="2400" b="1" dirty="0">
                <a:solidFill>
                  <a:srgbClr val="FF0000"/>
                </a:solidFill>
              </a:rPr>
              <a:t>+</a:t>
            </a:r>
            <a:r>
              <a:rPr lang="cs-CZ" sz="2400" dirty="0"/>
              <a:t> Její konstrukce je snadná a nenáročná.</a:t>
            </a:r>
          </a:p>
          <a:p>
            <a:pPr algn="l"/>
            <a:r>
              <a:rPr lang="cs-CZ" sz="2400" b="1" dirty="0">
                <a:solidFill>
                  <a:srgbClr val="FF0000"/>
                </a:solidFill>
              </a:rPr>
              <a:t>+</a:t>
            </a:r>
            <a:r>
              <a:rPr lang="cs-CZ" sz="2400" dirty="0"/>
              <a:t> Pro provedení kalkulace není nutné zjišťovat žádné dodatečné informace než ty, které jsou běžně dostupné v účetních výkazech.</a:t>
            </a:r>
          </a:p>
          <a:p>
            <a:pPr algn="l"/>
            <a:r>
              <a:rPr lang="cs-CZ" sz="2400" b="1" dirty="0">
                <a:solidFill>
                  <a:srgbClr val="FF0000"/>
                </a:solidFill>
              </a:rPr>
              <a:t>+ </a:t>
            </a:r>
            <a:r>
              <a:rPr lang="cs-CZ" sz="2400" dirty="0"/>
              <a:t>Díky zjednodušenému, často podílovému, přiřazování nepřímých nákladů ji lze uplatnit u jakkoliv heterogenní výroby.</a:t>
            </a:r>
          </a:p>
          <a:p>
            <a:pPr algn="l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84259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200" b="1" dirty="0">
                <a:solidFill>
                  <a:srgbClr val="0070C0"/>
                </a:solidFill>
              </a:rPr>
              <a:t>Stupňovitá kalkulace dělením</a:t>
            </a:r>
          </a:p>
          <a:p>
            <a:pPr algn="l"/>
            <a:r>
              <a:rPr lang="cs-CZ" sz="2200" dirty="0"/>
              <a:t>•Se používá, pokud se liší počet vyrobených a prodaných výrobků, přičemž výrobní, správní nebo odbytové výkony musí být odděleny.</a:t>
            </a:r>
          </a:p>
          <a:p>
            <a:pPr algn="l"/>
            <a:r>
              <a:rPr lang="cs-CZ" sz="2200" dirty="0"/>
              <a:t>•Uplatnění této metody je ve fázové výrobě, kdy výrobek prochází několika výrobními stupni (fázemi).</a:t>
            </a:r>
          </a:p>
          <a:p>
            <a:pPr algn="l"/>
            <a:r>
              <a:rPr lang="cs-CZ" sz="2200" b="1" dirty="0">
                <a:solidFill>
                  <a:srgbClr val="0070C0"/>
                </a:solidFill>
              </a:rPr>
              <a:t>Kalkulace pomocí hodinových režijních paušálů</a:t>
            </a:r>
          </a:p>
          <a:p>
            <a:pPr algn="l"/>
            <a:r>
              <a:rPr lang="cs-CZ" sz="2200" dirty="0"/>
              <a:t>•Je obdobou přirážkové kalkulace.</a:t>
            </a:r>
          </a:p>
          <a:p>
            <a:pPr algn="l"/>
            <a:r>
              <a:rPr lang="cs-CZ" sz="2200" dirty="0"/>
              <a:t>•Příslušné režijní náklady vztahujeme ke stroji nebo skupině strojů a času, čímž získáme režii na jednu hodinu práce stroje, přičemž se sleduje se také využití výrobní kapacity.</a:t>
            </a:r>
          </a:p>
          <a:p>
            <a:pPr algn="l"/>
            <a:r>
              <a:rPr lang="cs-CZ" sz="2200" dirty="0"/>
              <a:t>•Kalkulace se využívá u mechanizovaných a automatizovaných výrob.</a:t>
            </a:r>
          </a:p>
        </p:txBody>
      </p:sp>
    </p:spTree>
    <p:extLst>
      <p:ext uri="{BB962C8B-B14F-4D97-AF65-F5344CB8AC3E}">
        <p14:creationId xmlns:p14="http://schemas.microsoft.com/office/powerpoint/2010/main" val="37845642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absorpční kalkulace (úplných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b="1" dirty="0">
                <a:solidFill>
                  <a:srgbClr val="0070C0"/>
                </a:solidFill>
              </a:rPr>
              <a:t>Zůstatková metoda kalkulace (obchodní metoda) </a:t>
            </a:r>
            <a:endParaRPr lang="cs-CZ" sz="2400" dirty="0">
              <a:solidFill>
                <a:srgbClr val="0070C0"/>
              </a:solidFill>
            </a:endParaRPr>
          </a:p>
          <a:p>
            <a:pPr algn="l"/>
            <a:r>
              <a:rPr lang="cs-CZ" sz="2400" dirty="0"/>
              <a:t>•Případně </a:t>
            </a:r>
            <a:r>
              <a:rPr lang="cs-CZ" sz="2400" dirty="0">
                <a:solidFill>
                  <a:srgbClr val="0070C0"/>
                </a:solidFill>
              </a:rPr>
              <a:t>kalkulace dle technologického hlediska </a:t>
            </a:r>
            <a:r>
              <a:rPr lang="cs-CZ" sz="2400" dirty="0"/>
              <a:t>výroby se používá ve sdružené výrobě, kde vzniká v jednom technologickém postupu několik druhů výrobků (při výrobě plynu vzniká kromě plynu i koks, dehet, čpavek a benzol), vzniklé sdružené náklady musíme rozčlenit na jednotlivé výrobky. </a:t>
            </a:r>
          </a:p>
          <a:p>
            <a:pPr algn="l"/>
            <a:r>
              <a:rPr lang="cs-CZ" sz="2400" dirty="0"/>
              <a:t>•Při zůstatkové metodě kalkulace se od celkových nákladů odečtou vedlejší výrobky oceněné prodejními cenami a zůstatek se považuje za náklady hlavního výrobku. </a:t>
            </a:r>
          </a:p>
          <a:p>
            <a:pPr algn="l"/>
            <a:r>
              <a:rPr lang="cs-CZ" sz="2400" dirty="0"/>
              <a:t>•Výhodou této metody je jednoduchost, nevýhodou je nekontrolovatelnost nákladů vedlejších výrobků. </a:t>
            </a:r>
          </a:p>
        </p:txBody>
      </p:sp>
    </p:spTree>
    <p:extLst>
      <p:ext uri="{BB962C8B-B14F-4D97-AF65-F5344CB8AC3E}">
        <p14:creationId xmlns:p14="http://schemas.microsoft.com/office/powerpoint/2010/main" val="2606127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/>
              <a:t>Metody neabsorpční kalkulace (neúplných nákladů)</a:t>
            </a:r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•klade důraz na přiřazení variabilních nákladů výkonům</a:t>
            </a:r>
          </a:p>
          <a:p>
            <a:pPr algn="l"/>
            <a:r>
              <a:rPr lang="cs-CZ" sz="2400" dirty="0"/>
              <a:t>•fixní náklady je třeba uhradit z rozdílu výnosů a variabilních nákladů</a:t>
            </a:r>
          </a:p>
          <a:p>
            <a:pPr algn="l"/>
            <a:r>
              <a:rPr lang="cs-CZ" sz="2400" b="1" dirty="0">
                <a:solidFill>
                  <a:srgbClr val="0070C0"/>
                </a:solidFill>
              </a:rPr>
              <a:t>Kalkulace neúplných nákladů</a:t>
            </a:r>
          </a:p>
          <a:p>
            <a:pPr algn="l"/>
            <a:r>
              <a:rPr lang="cs-CZ" sz="2400" dirty="0"/>
              <a:t>•Základem této metody je příspěvek na úhradu fixních nákladů zisku (definován jako cena – průměrné variabilní náklady), obvykle však neznáme celkové variabilní náklady, ale jen jejich část.</a:t>
            </a:r>
          </a:p>
          <a:p>
            <a:pPr algn="l"/>
            <a:r>
              <a:rPr lang="cs-CZ" sz="2400" dirty="0"/>
              <a:t>•Tato metoda kalkulace slouží převážně ke stanovení optimálního výrobního programu.</a:t>
            </a:r>
          </a:p>
        </p:txBody>
      </p:sp>
    </p:spTree>
    <p:extLst>
      <p:ext uri="{BB962C8B-B14F-4D97-AF65-F5344CB8AC3E}">
        <p14:creationId xmlns:p14="http://schemas.microsoft.com/office/powerpoint/2010/main" val="8494247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b="1" dirty="0" err="1">
                <a:solidFill>
                  <a:srgbClr val="0070C0"/>
                </a:solidFill>
              </a:rPr>
              <a:t>Rozčítací</a:t>
            </a:r>
            <a:r>
              <a:rPr lang="cs-CZ" b="1" dirty="0">
                <a:solidFill>
                  <a:srgbClr val="0070C0"/>
                </a:solidFill>
              </a:rPr>
              <a:t> metoda kalkulace</a:t>
            </a:r>
          </a:p>
          <a:p>
            <a:pPr algn="just"/>
            <a:r>
              <a:rPr lang="cs-CZ" dirty="0"/>
              <a:t>Metoda využívána u výrob, jejichž výsledkem jsou výrobky považované z hlediska jejich důležitosti za přibližně rovnocenné. Výsledná kalkulace pak vychází z podílu jednotlivých druhů výrobků na celkových nákladech, stanoveného pomocí poměrných neboli ekvivalenčních čísel. </a:t>
            </a:r>
          </a:p>
        </p:txBody>
      </p:sp>
    </p:spTree>
    <p:extLst>
      <p:ext uri="{BB962C8B-B14F-4D97-AF65-F5344CB8AC3E}">
        <p14:creationId xmlns:p14="http://schemas.microsoft.com/office/powerpoint/2010/main" val="3302162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b="1" dirty="0"/>
              <a:t>Postup řešení výpočtu </a:t>
            </a:r>
            <a:r>
              <a:rPr lang="cs-CZ" b="1" dirty="0" err="1"/>
              <a:t>rozčítací</a:t>
            </a:r>
            <a:r>
              <a:rPr lang="cs-CZ" b="1" dirty="0"/>
              <a:t> metody: </a:t>
            </a:r>
          </a:p>
          <a:p>
            <a:pPr marL="514350" indent="-514350" algn="l">
              <a:buAutoNum type="arabicParenR"/>
            </a:pPr>
            <a:r>
              <a:rPr lang="cs-CZ" sz="2400" dirty="0"/>
              <a:t>Ekvivalenční čísla se odvodí od různých ukazatelů, většinou však od tržních cen. </a:t>
            </a:r>
          </a:p>
          <a:p>
            <a:r>
              <a:rPr lang="cs-CZ" sz="2400" dirty="0">
                <a:solidFill>
                  <a:srgbClr val="FF0000"/>
                </a:solidFill>
              </a:rPr>
              <a:t>=</a:t>
            </a:r>
          </a:p>
          <a:p>
            <a:r>
              <a:rPr lang="cs-CZ" sz="2400" b="1" u="sng" dirty="0">
                <a:solidFill>
                  <a:srgbClr val="FF0000"/>
                </a:solidFill>
              </a:rPr>
              <a:t>tržní cena dílčích produktů + celkové náklady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součet poměrových čísel  odvozených z relací tržních cen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pPr algn="l"/>
            <a:r>
              <a:rPr lang="cs-CZ" sz="2400" dirty="0"/>
              <a:t>2) Získaný podíl se vynásobí jednotlivými poměrovými čísly a tak se vyjádří náklady dílčích produktů.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21894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600" b="1" dirty="0"/>
              <a:t>Odečítací metoda kalkulace (zůstatková)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600" dirty="0"/>
              <a:t>Vyžívána v případech, kdy výsledkem výroby je jeden produkt, který je považován za hlavní a zbývající produkty za vedlejší.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600" dirty="0"/>
              <a:t>Podstatou metody je snížení celkových nákladů o náklady vedlejších produktů, přičemž náklady vedlejších produktů se stanoví buď oceněním vedlejších produktů vnitropodnikovými cenami, v případě, že se jedná o výrobky spotřebované uvnitř podniku nebo tržními cenami, v případě jejich prodeje mimo podnik. </a:t>
            </a:r>
          </a:p>
        </p:txBody>
      </p:sp>
    </p:spTree>
    <p:extLst>
      <p:ext uri="{BB962C8B-B14F-4D97-AF65-F5344CB8AC3E}">
        <p14:creationId xmlns:p14="http://schemas.microsoft.com/office/powerpoint/2010/main" val="41662163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sz="2400" dirty="0"/>
              <a:t>Pro rozvržení </a:t>
            </a:r>
            <a:r>
              <a:rPr lang="cs-CZ" sz="2400" b="1" dirty="0"/>
              <a:t>výrobní režie </a:t>
            </a:r>
            <a:r>
              <a:rPr lang="cs-CZ" sz="2400" dirty="0"/>
              <a:t>je často používán koeficient výrobní režie vypočtený z následujícího vztahu:  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                                          výrobní režie celkem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koeficient výrobní režie = -----------------------------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                                           přímé mzdy celkem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400" dirty="0"/>
              <a:t>Podíl konkrétního výkonu na výrobní režii podniku je potom zjištěn: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výrobní režie výkonu =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koeficient výrobní režie x přímé mzdy příslušného výkonu</a:t>
            </a:r>
          </a:p>
          <a:p>
            <a:pPr marL="0" indent="0" algn="just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8747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Kalkulace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sz="2400" b="1" dirty="0"/>
              <a:t>Správní režie </a:t>
            </a:r>
            <a:r>
              <a:rPr lang="cs-CZ" sz="2400" dirty="0"/>
              <a:t>je rozvrhována obdobně, ovšem rozvrhovou základnu tvoří součet přímých mezd a přímého materiálu celého podniku: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                                             správní režie celkem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koeficient správní režie = ---------------------------------------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                                          přímé mzdy + přímý materiál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400" dirty="0"/>
              <a:t>Podíl konkrétního výkonu na správní režii podniku je potom zjištěn: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správní režie výkonu =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koeficient správní režie x (přímé mzdy příslušného výkonu + přímý materiál konkrétního výkonu)</a:t>
            </a: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0429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Příklad na kalkulace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000" dirty="0"/>
              <a:t>Výrobní středisko podniku vyrábí tři druhy nákladově různorodých výrobků. V účetním období je plánována výroba 10 000 ks výrobku A, 15 000 ks výrobku B a 12 000 ks výrobku C. Podle zjištěných norem spotřeby práce a materiálu jsou u výrobků plánovány přímé náklady v Kč na ks:</a:t>
            </a:r>
          </a:p>
          <a:p>
            <a:pPr algn="l"/>
            <a:endParaRPr lang="cs-CZ" sz="2000" dirty="0"/>
          </a:p>
          <a:p>
            <a:pPr algn="l"/>
            <a:endParaRPr lang="cs-CZ" sz="2000" dirty="0"/>
          </a:p>
          <a:p>
            <a:pPr algn="l"/>
            <a:endParaRPr lang="cs-CZ" sz="2000" dirty="0"/>
          </a:p>
          <a:p>
            <a:pPr algn="l"/>
            <a:endParaRPr lang="cs-CZ" sz="2000" dirty="0"/>
          </a:p>
          <a:p>
            <a:pPr algn="l"/>
            <a:endParaRPr lang="cs-CZ" sz="2000" dirty="0"/>
          </a:p>
          <a:p>
            <a:pPr algn="l"/>
            <a:r>
              <a:rPr lang="cs-CZ" sz="2000" dirty="0"/>
              <a:t>Sestavte předběžnou kalkulaci úplných vlastních nákladů u všech tří výrobků, jestliže pro rozvržení nepřímých nákladů použijete</a:t>
            </a:r>
          </a:p>
          <a:p>
            <a:pPr algn="l"/>
            <a:r>
              <a:rPr lang="cs-CZ" sz="2000" dirty="0"/>
              <a:t>a) pro oba typy režie přímé mzdy</a:t>
            </a:r>
          </a:p>
          <a:p>
            <a:pPr algn="l"/>
            <a:r>
              <a:rPr lang="cs-CZ" sz="2000" dirty="0"/>
              <a:t>b) pro výrobní režii přímé náklady celkem, pro režii správní přímé mzdy.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4EA49BC6-AB1E-47A6-B09C-6CDD2144E8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669084"/>
              </p:ext>
            </p:extLst>
          </p:nvPr>
        </p:nvGraphicFramePr>
        <p:xfrm>
          <a:off x="611560" y="2924944"/>
          <a:ext cx="7848873" cy="1417320"/>
        </p:xfrm>
        <a:graphic>
          <a:graphicData uri="http://schemas.openxmlformats.org/drawingml/2006/table">
            <a:tbl>
              <a:tblPr/>
              <a:tblGrid>
                <a:gridCol w="2652377">
                  <a:extLst>
                    <a:ext uri="{9D8B030D-6E8A-4147-A177-3AD203B41FA5}">
                      <a16:colId xmlns:a16="http://schemas.microsoft.com/office/drawing/2014/main" val="2668384884"/>
                    </a:ext>
                  </a:extLst>
                </a:gridCol>
                <a:gridCol w="1299124">
                  <a:extLst>
                    <a:ext uri="{9D8B030D-6E8A-4147-A177-3AD203B41FA5}">
                      <a16:colId xmlns:a16="http://schemas.microsoft.com/office/drawing/2014/main" val="4216440775"/>
                    </a:ext>
                  </a:extLst>
                </a:gridCol>
                <a:gridCol w="1299124">
                  <a:extLst>
                    <a:ext uri="{9D8B030D-6E8A-4147-A177-3AD203B41FA5}">
                      <a16:colId xmlns:a16="http://schemas.microsoft.com/office/drawing/2014/main" val="523585176"/>
                    </a:ext>
                  </a:extLst>
                </a:gridCol>
                <a:gridCol w="1299124">
                  <a:extLst>
                    <a:ext uri="{9D8B030D-6E8A-4147-A177-3AD203B41FA5}">
                      <a16:colId xmlns:a16="http://schemas.microsoft.com/office/drawing/2014/main" val="1908195743"/>
                    </a:ext>
                  </a:extLst>
                </a:gridCol>
                <a:gridCol w="1299124">
                  <a:extLst>
                    <a:ext uri="{9D8B030D-6E8A-4147-A177-3AD203B41FA5}">
                      <a16:colId xmlns:a16="http://schemas.microsoft.com/office/drawing/2014/main" val="1531212798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Nákladová položka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Výrobek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443205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452278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Přímý materiál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270685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Přímé mzdy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80536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8383592"/>
                  </a:ext>
                </a:extLst>
              </a:tr>
              <a:tr h="182880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Rozpočet výrobní režie činí 2 585 000 Kč, správní režie 1 110 000 Kč.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8146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8097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Příklad na kalkulace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000" dirty="0"/>
              <a:t>a) Výpočet koeficientu přirážky při rozvrhové základně přímých mezd: </a:t>
            </a:r>
          </a:p>
          <a:p>
            <a:pPr algn="l"/>
            <a:r>
              <a:rPr lang="cs-CZ" sz="2000" dirty="0">
                <a:solidFill>
                  <a:srgbClr val="0070C0"/>
                </a:solidFill>
              </a:rPr>
              <a:t>1) koeficient výrobní režie: </a:t>
            </a:r>
          </a:p>
          <a:p>
            <a:pPr algn="l"/>
            <a:r>
              <a:rPr lang="cs-CZ" sz="2000" dirty="0"/>
              <a:t>2 585 000 </a:t>
            </a:r>
          </a:p>
          <a:p>
            <a:pPr algn="l"/>
            <a:r>
              <a:rPr lang="cs-CZ" sz="2000" dirty="0"/>
              <a:t>_________________________________ = </a:t>
            </a:r>
            <a:r>
              <a:rPr lang="cs-CZ" sz="2000" b="1" dirty="0"/>
              <a:t>0,943 </a:t>
            </a:r>
            <a:endParaRPr lang="cs-CZ" sz="2000" dirty="0"/>
          </a:p>
          <a:p>
            <a:pPr algn="l"/>
            <a:r>
              <a:rPr lang="cs-CZ" sz="2000" dirty="0"/>
              <a:t>10000 x 40 + 15000 x 60 + 12000 x 120 </a:t>
            </a:r>
          </a:p>
          <a:p>
            <a:pPr algn="l"/>
            <a:r>
              <a:rPr lang="cs-CZ" sz="2000" dirty="0">
                <a:solidFill>
                  <a:srgbClr val="0070C0"/>
                </a:solidFill>
              </a:rPr>
              <a:t>2) koeficient správní režie: </a:t>
            </a:r>
          </a:p>
          <a:p>
            <a:pPr algn="l"/>
            <a:r>
              <a:rPr lang="cs-CZ" sz="2000" dirty="0"/>
              <a:t>1 110 000 </a:t>
            </a:r>
          </a:p>
          <a:p>
            <a:pPr algn="l"/>
            <a:r>
              <a:rPr lang="cs-CZ" sz="2000" dirty="0"/>
              <a:t>_________________________________ = </a:t>
            </a:r>
            <a:r>
              <a:rPr lang="cs-CZ" sz="2000" b="1" dirty="0"/>
              <a:t>0,405 </a:t>
            </a:r>
            <a:endParaRPr lang="cs-CZ" sz="2000" dirty="0"/>
          </a:p>
          <a:p>
            <a:pPr algn="l"/>
            <a:r>
              <a:rPr lang="cs-CZ" sz="2000" dirty="0"/>
              <a:t>10000 x 40 + 15000 x 60 + 12000 x 120 .</a:t>
            </a:r>
          </a:p>
        </p:txBody>
      </p:sp>
    </p:spTree>
    <p:extLst>
      <p:ext uri="{BB962C8B-B14F-4D97-AF65-F5344CB8AC3E}">
        <p14:creationId xmlns:p14="http://schemas.microsoft.com/office/powerpoint/2010/main" val="6140498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4400" b="1">
                <a:solidFill>
                  <a:schemeClr val="tx1"/>
                </a:solidFill>
                <a:effectLst/>
              </a:rPr>
              <a:t>Příklad na kalkulace </a:t>
            </a:r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741B1E6F-BA99-46C5-BEEA-6DB38E182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885681"/>
            <a:ext cx="8229600" cy="3955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931031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Příklad na kalkulace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000" dirty="0"/>
              <a:t>b)Výpočet koeficientu přirážky při rozvrhové základně součtu přímých nákladů u výrobní režie a přímých mezd u správní režie:</a:t>
            </a:r>
          </a:p>
          <a:p>
            <a:pPr algn="l"/>
            <a:r>
              <a:rPr lang="cs-CZ" sz="2000" dirty="0">
                <a:solidFill>
                  <a:srgbClr val="0070C0"/>
                </a:solidFill>
              </a:rPr>
              <a:t>1) koeficient výrobní režie:</a:t>
            </a:r>
          </a:p>
          <a:p>
            <a:pPr algn="l"/>
            <a:r>
              <a:rPr lang="cs-CZ" sz="2000" dirty="0"/>
              <a:t>2 585 000 </a:t>
            </a:r>
          </a:p>
          <a:p>
            <a:pPr algn="l"/>
            <a:r>
              <a:rPr lang="cs-CZ" sz="2000" dirty="0"/>
              <a:t>___________________________________= 0,550</a:t>
            </a:r>
          </a:p>
          <a:p>
            <a:pPr algn="l"/>
            <a:r>
              <a:rPr lang="cs-CZ" sz="2000" dirty="0"/>
              <a:t>10000 x 110 + 15000 x 100 + 12000 x 175</a:t>
            </a:r>
          </a:p>
          <a:p>
            <a:pPr algn="l"/>
            <a:r>
              <a:rPr lang="cs-CZ" sz="2000" dirty="0">
                <a:solidFill>
                  <a:srgbClr val="0070C0"/>
                </a:solidFill>
              </a:rPr>
              <a:t>2) koeficient správní režie:</a:t>
            </a:r>
          </a:p>
          <a:p>
            <a:pPr algn="l"/>
            <a:r>
              <a:rPr lang="cs-CZ" sz="2000" dirty="0"/>
              <a:t>1 110 000</a:t>
            </a:r>
          </a:p>
          <a:p>
            <a:pPr algn="l"/>
            <a:r>
              <a:rPr lang="cs-CZ" sz="2000" dirty="0"/>
              <a:t>___________________________________= 0,405</a:t>
            </a:r>
          </a:p>
          <a:p>
            <a:pPr algn="l"/>
            <a:r>
              <a:rPr lang="cs-CZ" sz="2000" dirty="0"/>
              <a:t>10000 x 40 + 15000 x 60 + 12000 x 120</a:t>
            </a:r>
          </a:p>
        </p:txBody>
      </p:sp>
    </p:spTree>
    <p:extLst>
      <p:ext uri="{BB962C8B-B14F-4D97-AF65-F5344CB8AC3E}">
        <p14:creationId xmlns:p14="http://schemas.microsoft.com/office/powerpoint/2010/main" val="27700182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4400" b="1">
                <a:solidFill>
                  <a:schemeClr val="tx1"/>
                </a:solidFill>
                <a:effectLst/>
              </a:rPr>
              <a:t>Příklad na kalkulace </a:t>
            </a:r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A1C157E5-72A7-402D-87CC-C3FD45CAA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971109"/>
            <a:ext cx="8229600" cy="37841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57841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Příklad na kalkulace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73427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•Kalkulace prostým dělením - používá se v případě, že se vyrábí jen jeden druh výrobků. Celkové režijní náklady vydělíme počtem výrobků.</a:t>
            </a:r>
          </a:p>
          <a:p>
            <a:pPr algn="l"/>
            <a:endParaRPr lang="cs-CZ" sz="2400" dirty="0"/>
          </a:p>
          <a:p>
            <a:pPr algn="l"/>
            <a:endParaRPr lang="cs-CZ" sz="2400" dirty="0"/>
          </a:p>
          <a:p>
            <a:pPr algn="l"/>
            <a:r>
              <a:rPr lang="cs-CZ" sz="2400" dirty="0"/>
              <a:t>Příklad: </a:t>
            </a:r>
          </a:p>
          <a:p>
            <a:pPr algn="l"/>
            <a:r>
              <a:rPr lang="cs-CZ" sz="2400" dirty="0"/>
              <a:t>1 druh výroby, spotřeba materiálu = 2m, 1m = 150 Kč, Výkonová norma času = 20 minut, HM = 60 Kč/hod., Plán výroby 10 000 ks, výrobní režie 180 000, správní režie 120 000, zisk 10 Kč/ks</a:t>
            </a:r>
          </a:p>
        </p:txBody>
      </p:sp>
    </p:spTree>
    <p:extLst>
      <p:ext uri="{BB962C8B-B14F-4D97-AF65-F5344CB8AC3E}">
        <p14:creationId xmlns:p14="http://schemas.microsoft.com/office/powerpoint/2010/main" val="25719394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>
                <a:effectLst/>
              </a:rPr>
              <a:t>Příklad na kalkulace </a:t>
            </a:r>
          </a:p>
        </p:txBody>
      </p:sp>
      <p:graphicFrame>
        <p:nvGraphicFramePr>
          <p:cNvPr id="5" name="Zástupný obsah 4">
            <a:extLst>
              <a:ext uri="{FF2B5EF4-FFF2-40B4-BE49-F238E27FC236}">
                <a16:creationId xmlns:a16="http://schemas.microsoft.com/office/drawing/2014/main" id="{5345D145-A5E9-4C72-A373-2271295B67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4768874"/>
              </p:ext>
            </p:extLst>
          </p:nvPr>
        </p:nvGraphicFramePr>
        <p:xfrm>
          <a:off x="971600" y="1268760"/>
          <a:ext cx="7416824" cy="3307210"/>
        </p:xfrm>
        <a:graphic>
          <a:graphicData uri="http://schemas.openxmlformats.org/drawingml/2006/table">
            <a:tbl>
              <a:tblPr/>
              <a:tblGrid>
                <a:gridCol w="2787703">
                  <a:extLst>
                    <a:ext uri="{9D8B030D-6E8A-4147-A177-3AD203B41FA5}">
                      <a16:colId xmlns:a16="http://schemas.microsoft.com/office/drawing/2014/main" val="3146133329"/>
                    </a:ext>
                  </a:extLst>
                </a:gridCol>
                <a:gridCol w="2173897">
                  <a:extLst>
                    <a:ext uri="{9D8B030D-6E8A-4147-A177-3AD203B41FA5}">
                      <a16:colId xmlns:a16="http://schemas.microsoft.com/office/drawing/2014/main" val="812770966"/>
                    </a:ext>
                  </a:extLst>
                </a:gridCol>
                <a:gridCol w="1227612">
                  <a:extLst>
                    <a:ext uri="{9D8B030D-6E8A-4147-A177-3AD203B41FA5}">
                      <a16:colId xmlns:a16="http://schemas.microsoft.com/office/drawing/2014/main" val="2880587105"/>
                    </a:ext>
                  </a:extLst>
                </a:gridCol>
                <a:gridCol w="1227612">
                  <a:extLst>
                    <a:ext uri="{9D8B030D-6E8A-4147-A177-3AD203B41FA5}">
                      <a16:colId xmlns:a16="http://schemas.microsoft.com/office/drawing/2014/main" val="1965273171"/>
                    </a:ext>
                  </a:extLst>
                </a:gridCol>
              </a:tblGrid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Přímý materiál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2x150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6812476"/>
                  </a:ext>
                </a:extLst>
              </a:tr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Přímé mzdy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(20*60)/60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7310208"/>
                  </a:ext>
                </a:extLst>
              </a:tr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Výrobní režie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180000 : 10000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4385927"/>
                  </a:ext>
                </a:extLst>
              </a:tr>
              <a:tr h="330721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VLASTNÍ NÁKLADDY VÝROBY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0178598"/>
                  </a:ext>
                </a:extLst>
              </a:tr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Správní režie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120000 : 10000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6550645"/>
                  </a:ext>
                </a:extLst>
              </a:tr>
              <a:tr h="330721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VLASTNÍ NÁKLADY VÝKONU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7352427"/>
                  </a:ext>
                </a:extLst>
              </a:tr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zisk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26343"/>
                  </a:ext>
                </a:extLst>
              </a:tr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PRODEJNÍ CENA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366247"/>
                  </a:ext>
                </a:extLst>
              </a:tr>
              <a:tr h="33072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DPH 21%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360*1,21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229182"/>
                  </a:ext>
                </a:extLst>
              </a:tr>
              <a:tr h="330721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PRODEJNÍ CENA vč.DPH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435,6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Kč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8844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5373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endParaRPr lang="cs-CZ" sz="36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Autofit/>
          </a:bodyPr>
          <a:lstStyle/>
          <a:p>
            <a:pPr algn="l"/>
            <a:endParaRPr lang="cs-CZ" sz="2000" dirty="0"/>
          </a:p>
          <a:p>
            <a:pPr algn="l"/>
            <a:endParaRPr lang="cs-CZ" sz="1600" dirty="0">
              <a:solidFill>
                <a:schemeClr val="tx1"/>
              </a:solidFill>
            </a:endParaRPr>
          </a:p>
          <a:p>
            <a:pPr algn="l"/>
            <a:endParaRPr lang="cs-CZ" sz="1600" dirty="0"/>
          </a:p>
          <a:p>
            <a:pPr algn="l"/>
            <a:endParaRPr lang="cs-CZ" sz="1600" dirty="0">
              <a:solidFill>
                <a:schemeClr val="tx1"/>
              </a:solidFill>
            </a:endParaRPr>
          </a:p>
          <a:p>
            <a:pPr algn="l"/>
            <a:endParaRPr lang="cs-CZ" sz="1600" dirty="0"/>
          </a:p>
          <a:p>
            <a:pPr algn="l"/>
            <a:endParaRPr lang="cs-CZ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tx1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41293999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_prezentace_FSI">
  <a:themeElements>
    <a:clrScheme name="VUT">
      <a:dk1>
        <a:srgbClr val="000000"/>
      </a:dk1>
      <a:lt1>
        <a:srgbClr val="FFFFFF"/>
      </a:lt1>
      <a:dk2>
        <a:srgbClr val="595959"/>
      </a:dk2>
      <a:lt2>
        <a:srgbClr val="F1F5F5"/>
      </a:lt2>
      <a:accent1>
        <a:srgbClr val="BF0000"/>
      </a:accent1>
      <a:accent2>
        <a:srgbClr val="E4002B"/>
      </a:accent2>
      <a:accent3>
        <a:srgbClr val="FFC000"/>
      </a:accent3>
      <a:accent4>
        <a:srgbClr val="FFFF00"/>
      </a:accent4>
      <a:accent5>
        <a:srgbClr val="B0F0C1"/>
      </a:accent5>
      <a:accent6>
        <a:srgbClr val="92CDDC"/>
      </a:accent6>
      <a:hlink>
        <a:srgbClr val="31859B"/>
      </a:hlink>
      <a:folHlink>
        <a:srgbClr val="205867"/>
      </a:folHlink>
    </a:clrScheme>
    <a:fontScheme name="VUT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_prezentace_FSI" id="{4DB1458C-2D5A-495A-946B-F89F8191B640}" vid="{3EF65BB2-6645-41EB-9C24-EA9E13A3C0E4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2480</Words>
  <Application>Microsoft Office PowerPoint</Application>
  <PresentationFormat>Předvádění na obrazovce (4:3)</PresentationFormat>
  <Paragraphs>293</Paragraphs>
  <Slides>38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4" baseType="lpstr">
      <vt:lpstr>Arial</vt:lpstr>
      <vt:lpstr>Arial Black</vt:lpstr>
      <vt:lpstr>Calibri</vt:lpstr>
      <vt:lpstr>Cambria Math</vt:lpstr>
      <vt:lpstr>Wingdings</vt:lpstr>
      <vt:lpstr>Motiv_prezentace_FSI</vt:lpstr>
      <vt:lpstr>   Kalkulace  </vt:lpstr>
      <vt:lpstr>Náklady, vymezení pojmu a klasifikace</vt:lpstr>
      <vt:lpstr>Náklady, vymezení pojmu a klasifikace</vt:lpstr>
      <vt:lpstr>Kalkulace nákladů</vt:lpstr>
      <vt:lpstr>Kalkulace nákladů</vt:lpstr>
      <vt:lpstr>Kalkulace nákladů</vt:lpstr>
      <vt:lpstr>Kalkulace nákladů</vt:lpstr>
      <vt:lpstr>Dělení nákladů</vt:lpstr>
      <vt:lpstr>Dělení nákladů</vt:lpstr>
      <vt:lpstr>Kalkulační vzorec</vt:lpstr>
      <vt:lpstr>Přímé a režijní náklady</vt:lpstr>
      <vt:lpstr>Zásady a význam kalkulace</vt:lpstr>
      <vt:lpstr>Kalkulace nákladů</vt:lpstr>
      <vt:lpstr>Kalkulace nákladů</vt:lpstr>
      <vt:lpstr>Kalkulace nákladů</vt:lpstr>
      <vt:lpstr>Metody kalkulace</vt:lpstr>
      <vt:lpstr>Metody absorpční kalkulace (úplných nákladů)</vt:lpstr>
      <vt:lpstr>Metody absorpční kalkulace (úplných nákladů)</vt:lpstr>
      <vt:lpstr>Metody absorpční kalkulace (úplných nákladů)</vt:lpstr>
      <vt:lpstr>Metody absorpční kalkulace (úplných nákladů)</vt:lpstr>
      <vt:lpstr>Metody absorpční kalkulace (úplných nákladů)</vt:lpstr>
      <vt:lpstr>Metody absorpční kalkulace (úplných nákladů)</vt:lpstr>
      <vt:lpstr>Metody absorpční kalkulace (úplných nákladů)</vt:lpstr>
      <vt:lpstr>Metody absorpční kalkulace (úplných nákladů)</vt:lpstr>
      <vt:lpstr>Metody neabsorpční kalkulace (neúplných nákladů)</vt:lpstr>
      <vt:lpstr>Kalkulace nákladů</vt:lpstr>
      <vt:lpstr>Kalkulace nákladů</vt:lpstr>
      <vt:lpstr>Kalkulace nákladů</vt:lpstr>
      <vt:lpstr>Kalkulace nákladů</vt:lpstr>
      <vt:lpstr>Kalkulace nákladů</vt:lpstr>
      <vt:lpstr>Příklad na kalkulace </vt:lpstr>
      <vt:lpstr>Příklad na kalkulace </vt:lpstr>
      <vt:lpstr>Příklad na kalkulace </vt:lpstr>
      <vt:lpstr>Příklad na kalkulace </vt:lpstr>
      <vt:lpstr>Příklad na kalkulace </vt:lpstr>
      <vt:lpstr>Příklad na kalkulace </vt:lpstr>
      <vt:lpstr>Příklad na kalkulace 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Kalkulace  </dc:title>
  <dc:creator>Jana Rozehnalová</dc:creator>
  <cp:lastModifiedBy>Jana Rozehnalová</cp:lastModifiedBy>
  <cp:revision>3</cp:revision>
  <dcterms:created xsi:type="dcterms:W3CDTF">2019-10-21T20:05:44Z</dcterms:created>
  <dcterms:modified xsi:type="dcterms:W3CDTF">2019-10-22T09:56:49Z</dcterms:modified>
</cp:coreProperties>
</file>