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3"/>
  </p:notesMasterIdLst>
  <p:sldIdLst>
    <p:sldId id="270" r:id="rId2"/>
    <p:sldId id="276" r:id="rId3"/>
    <p:sldId id="282" r:id="rId4"/>
    <p:sldId id="311" r:id="rId5"/>
    <p:sldId id="312" r:id="rId6"/>
    <p:sldId id="313" r:id="rId7"/>
    <p:sldId id="315" r:id="rId8"/>
    <p:sldId id="316" r:id="rId9"/>
    <p:sldId id="317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373" r:id="rId25"/>
    <p:sldId id="374" r:id="rId26"/>
    <p:sldId id="375" r:id="rId27"/>
    <p:sldId id="334" r:id="rId28"/>
    <p:sldId id="335" r:id="rId29"/>
    <p:sldId id="336" r:id="rId30"/>
    <p:sldId id="370" r:id="rId31"/>
    <p:sldId id="371" r:id="rId32"/>
    <p:sldId id="284" r:id="rId33"/>
    <p:sldId id="281" r:id="rId34"/>
    <p:sldId id="285" r:id="rId35"/>
    <p:sldId id="283" r:id="rId36"/>
    <p:sldId id="286" r:id="rId37"/>
    <p:sldId id="296" r:id="rId38"/>
    <p:sldId id="368" r:id="rId39"/>
    <p:sldId id="369" r:id="rId40"/>
    <p:sldId id="287" r:id="rId41"/>
    <p:sldId id="291" r:id="rId42"/>
    <p:sldId id="298" r:id="rId43"/>
    <p:sldId id="372" r:id="rId44"/>
    <p:sldId id="288" r:id="rId45"/>
    <p:sldId id="302" r:id="rId46"/>
    <p:sldId id="290" r:id="rId47"/>
    <p:sldId id="301" r:id="rId48"/>
    <p:sldId id="289" r:id="rId49"/>
    <p:sldId id="299" r:id="rId50"/>
    <p:sldId id="308" r:id="rId51"/>
    <p:sldId id="279" r:id="rId52"/>
    <p:sldId id="292" r:id="rId53"/>
    <p:sldId id="295" r:id="rId54"/>
    <p:sldId id="293" r:id="rId55"/>
    <p:sldId id="294" r:id="rId56"/>
    <p:sldId id="278" r:id="rId57"/>
    <p:sldId id="275" r:id="rId58"/>
    <p:sldId id="305" r:id="rId59"/>
    <p:sldId id="306" r:id="rId60"/>
    <p:sldId id="304" r:id="rId61"/>
    <p:sldId id="303" r:id="rId6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C02208"/>
    <a:srgbClr val="CC0000"/>
    <a:srgbClr val="FF3300"/>
    <a:srgbClr val="990099"/>
    <a:srgbClr val="663300"/>
    <a:srgbClr val="99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472" autoAdjust="0"/>
  </p:normalViewPr>
  <p:slideViewPr>
    <p:cSldViewPr>
      <p:cViewPr varScale="1">
        <p:scale>
          <a:sx n="102" d="100"/>
          <a:sy n="102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B2E6E-1E52-4517-B0D7-D56E43783385}" type="datetimeFigureOut">
              <a:rPr lang="cs-CZ" smtClean="0"/>
              <a:pPr/>
              <a:t>3.10.2017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B9EDA-99A0-4B11-BF1E-CD6B2BB17AA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B9EDA-99A0-4B11-BF1E-CD6B2BB17AAF}" type="slidenum">
              <a:rPr lang="cs-CZ" smtClean="0"/>
              <a:pPr/>
              <a:t>33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B9EDA-99A0-4B11-BF1E-CD6B2BB17AAF}" type="slidenum">
              <a:rPr lang="cs-CZ" smtClean="0"/>
              <a:pPr/>
              <a:t>51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B9EDA-99A0-4B11-BF1E-CD6B2BB17AAF}" type="slidenum">
              <a:rPr lang="cs-CZ" smtClean="0"/>
              <a:pPr/>
              <a:t>52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B9EDA-99A0-4B11-BF1E-CD6B2BB17AAF}" type="slidenum">
              <a:rPr lang="cs-CZ" smtClean="0"/>
              <a:pPr/>
              <a:t>54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B9EDA-99A0-4B11-BF1E-CD6B2BB17AAF}" type="slidenum">
              <a:rPr lang="cs-CZ" smtClean="0"/>
              <a:pPr/>
              <a:t>56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5597B-437A-460E-8E28-C2E5B326D12E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0A479-B40B-4CD4-AAF5-28B26D71CD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B0A22-1907-438B-9F92-876B47ED51D1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6052D-FA96-4974-98E6-67F7C21F5D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888DA-46B5-46E5-998A-0A12AF44F88F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DC50E-C386-493B-A309-A909A75F9B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046CF-040B-46CC-BEC4-A8B7413CAE98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47BBC-CD69-4183-AA0A-12F2526491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2EC9E-9B5A-414F-884D-969934D8A212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CFD6F-743D-470C-9CB4-5BBD6A25E3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B7249-D465-467C-A8D0-A39B4DB9AD9E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432C7-1A11-4D7C-9999-394C43998B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BCFA3-3225-40FE-819E-989AAC3EFE2C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42781-FC72-400F-AF5A-137521CD47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53F8D-A32F-488D-B68B-56C24AA1026D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907FF-0D1B-435F-B0B1-F45E65655D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F9225-C3BD-41FC-8A45-2502B47E6EB0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E6027-A8BC-4B13-A5E1-B8CFE2BBE9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40F9D-79E0-4275-8D79-2A0B34A85049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13364-C175-4359-974E-FA0D162463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13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4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15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6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CBF6A-B9F7-4152-8333-1C7BB43E6390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0D01F-C831-4D2B-B603-D6D1D95B4A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167E74-2697-4ABF-AFDD-E1EB42B296A2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E85E76-4FD9-4D06-BCE3-7EA3521FDC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1" r:id="rId2"/>
    <p:sldLayoutId id="2147483710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11" r:id="rId9"/>
    <p:sldLayoutId id="2147483707" r:id="rId10"/>
    <p:sldLayoutId id="214748370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gif"/><Relationship Id="rId9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11" Type="http://schemas.openxmlformats.org/officeDocument/2006/relationships/image" Target="../media/image97.pn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11" Type="http://schemas.openxmlformats.org/officeDocument/2006/relationships/image" Target="../media/image105.jpeg"/><Relationship Id="rId5" Type="http://schemas.openxmlformats.org/officeDocument/2006/relationships/image" Target="../media/image100.jpeg"/><Relationship Id="rId10" Type="http://schemas.openxmlformats.org/officeDocument/2006/relationships/hyperlink" Target="http://www.google.cz/url?sa=i&amp;rct=j&amp;q=&amp;esrc=s&amp;source=images&amp;cd=&amp;cad=rja&amp;uact=8&amp;ved=0CAcQjRw&amp;url=http://www.bux.cz/knihy/76398-mrazik-dvd.html&amp;ei=hRkKVZC8LcbaU6SNgPgF&amp;bvm=bv.88528373,d.d24&amp;psig=AFQjCNGuM-Tu9RBEH3qPzqmacAgCZwmXeg&amp;ust=1426811603054874" TargetMode="External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://rs.gov.ru/learn_russian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rs.gov.ru/node/877" TargetMode="External"/><Relationship Id="rId5" Type="http://schemas.openxmlformats.org/officeDocument/2006/relationships/image" Target="../media/image108.png"/><Relationship Id="rId4" Type="http://schemas.openxmlformats.org/officeDocument/2006/relationships/hyperlink" Target="http://rs.gov.ru/node/359" TargetMode="External"/><Relationship Id="rId9" Type="http://schemas.openxmlformats.org/officeDocument/2006/relationships/image" Target="../media/image11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0"/>
            <a:duotone>
              <a:schemeClr val="bg1">
                <a:shade val="90000"/>
                <a:satMod val="150000"/>
              </a:schemeClr>
              <a:schemeClr val="bg1">
                <a:tint val="88000"/>
                <a:satMod val="150000"/>
              </a:schemeClr>
            </a:duotone>
            <a:lum/>
          </a:blip>
          <a:srcRect/>
          <a:tile tx="0" ty="0" sx="65000" sy="6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251520" y="836712"/>
            <a:ext cx="8229600" cy="855117"/>
          </a:xfrm>
        </p:spPr>
        <p:txBody>
          <a:bodyPr/>
          <a:lstStyle/>
          <a:p>
            <a:pPr algn="ctr" eaLnBrk="1" hangingPunct="1"/>
            <a:r>
              <a:rPr lang="cs-CZ" sz="4800" b="1" dirty="0" smtClean="0"/>
              <a:t>RUSKO</a:t>
            </a:r>
            <a:endParaRPr lang="ru-RU" sz="4800" b="1" dirty="0" smtClean="0"/>
          </a:p>
        </p:txBody>
      </p:sp>
      <p:pic>
        <p:nvPicPr>
          <p:cNvPr id="7171" name="Содержимое 3" descr="0.-town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051050" y="4124325"/>
            <a:ext cx="1584325" cy="1133475"/>
          </a:xfrm>
        </p:spPr>
      </p:pic>
      <p:pic>
        <p:nvPicPr>
          <p:cNvPr id="7172" name="Рисунок 4" descr="03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4111625"/>
            <a:ext cx="1800225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Рисунок 5" descr="1042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4663" y="5300663"/>
            <a:ext cx="2112962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Рисунок 6" descr="1337695699_0f4bb2f1687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3663" y="5300663"/>
            <a:ext cx="2089150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Рисунок 7" descr="kizi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3663" y="4149725"/>
            <a:ext cx="208915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Рисунок 8" descr="onega_00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050" y="5300663"/>
            <a:ext cx="218757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Рисунок 9" descr="russia_pic_04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388" y="5300663"/>
            <a:ext cx="1817687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Рисунок 10" descr="Байкал3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08400" y="4110038"/>
            <a:ext cx="26638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2" descr="http://mykartinka.ru/_ph/2/37438781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388" y="2349500"/>
            <a:ext cx="28082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4" descr="http://99px.ru/sstorage/53/2013/09/mid_82971_451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59113" y="2349500"/>
            <a:ext cx="27146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6" descr="http://picsfab.com/download/image/140572/960x640_doma-ulitsyi-derevya-gorod-zima-sneg-lyudi-priroda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67400" y="2349500"/>
            <a:ext cx="2665413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196752"/>
            <a:ext cx="8229600" cy="779934"/>
          </a:xfrm>
        </p:spPr>
        <p:txBody>
          <a:bodyPr/>
          <a:lstStyle/>
          <a:p>
            <a:r>
              <a:rPr lang="cs-CZ" sz="3200" dirty="0" smtClean="0">
                <a:solidFill>
                  <a:srgbClr val="3333FF"/>
                </a:solidFill>
              </a:rPr>
              <a:t>PAMĚTIHODNOSTI</a:t>
            </a:r>
            <a:r>
              <a:rPr lang="cs-CZ" sz="3200" dirty="0" smtClean="0"/>
              <a:t> </a:t>
            </a:r>
            <a:r>
              <a:rPr lang="cs-CZ" sz="3200" dirty="0" smtClean="0">
                <a:solidFill>
                  <a:schemeClr val="accent4">
                    <a:lumMod val="75000"/>
                  </a:schemeClr>
                </a:solidFill>
              </a:rPr>
              <a:t>– historické památky, přírodní</a:t>
            </a: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sz="3200" dirty="0" smtClean="0">
                <a:solidFill>
                  <a:schemeClr val="accent4">
                    <a:lumMod val="75000"/>
                  </a:schemeClr>
                </a:solidFill>
              </a:rPr>
              <a:t>– Krasnojarské sloupy …  </a:t>
            </a: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cs-CZ" dirty="0"/>
          </a:p>
        </p:txBody>
      </p:sp>
      <p:pic>
        <p:nvPicPr>
          <p:cNvPr id="12290" name="Picture 2" descr="C:\Users\Veronika\Pictures\14E8FB1EBA1B-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2976331" cy="2232248"/>
          </a:xfrm>
          <a:prstGeom prst="rect">
            <a:avLst/>
          </a:prstGeom>
          <a:noFill/>
        </p:spPr>
      </p:pic>
      <p:pic>
        <p:nvPicPr>
          <p:cNvPr id="12292" name="Picture 4" descr="C:\Users\Veronika\Pictures\2408-rodina-mat-zovt-pamyatnik-v-volgograde-1000-e14579575466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717032"/>
            <a:ext cx="4392488" cy="2924142"/>
          </a:xfrm>
          <a:prstGeom prst="rect">
            <a:avLst/>
          </a:prstGeom>
          <a:noFill/>
        </p:spPr>
      </p:pic>
      <p:pic>
        <p:nvPicPr>
          <p:cNvPr id="12293" name="Picture 5" descr="C:\Users\Veronika\Pictures\70247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780928"/>
            <a:ext cx="3059832" cy="2039091"/>
          </a:xfrm>
          <a:prstGeom prst="rect">
            <a:avLst/>
          </a:prstGeom>
          <a:noFill/>
        </p:spPr>
      </p:pic>
      <p:pic>
        <p:nvPicPr>
          <p:cNvPr id="12294" name="Picture 6" descr="C:\Users\Veronika\Pictures\14587462081508341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2728" y="4797152"/>
            <a:ext cx="3091272" cy="2060848"/>
          </a:xfrm>
          <a:prstGeom prst="rect">
            <a:avLst/>
          </a:prstGeom>
          <a:noFill/>
        </p:spPr>
      </p:pic>
      <p:pic>
        <p:nvPicPr>
          <p:cNvPr id="9" name="Picture 3" descr="C:\Users\Veronika\Pictures\23-e14579580157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1340768"/>
            <a:ext cx="2914242" cy="223224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7" descr="C:\Users\Veronika\Pictures\kartinki24_ru_statues_22-e14579567421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3968" cy="2680540"/>
          </a:xfrm>
          <a:prstGeom prst="rect">
            <a:avLst/>
          </a:prstGeom>
          <a:noFill/>
        </p:spPr>
      </p:pic>
      <p:pic>
        <p:nvPicPr>
          <p:cNvPr id="13314" name="Picture 2" descr="C:\Users\Veronika\Pictures\pameatnik-aleshe-e14579603634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8050" y="4293096"/>
            <a:ext cx="3355950" cy="2564904"/>
          </a:xfrm>
          <a:prstGeom prst="rect">
            <a:avLst/>
          </a:prstGeom>
          <a:noFill/>
        </p:spPr>
      </p:pic>
      <p:pic>
        <p:nvPicPr>
          <p:cNvPr id="13315" name="Picture 3" descr="C:\Users\Veronika\Pictures\pameatnik-petr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3715" y="0"/>
            <a:ext cx="4820285" cy="2708920"/>
          </a:xfrm>
          <a:prstGeom prst="rect">
            <a:avLst/>
          </a:prstGeom>
          <a:noFill/>
        </p:spPr>
      </p:pic>
      <p:pic>
        <p:nvPicPr>
          <p:cNvPr id="13316" name="Picture 4" descr="C:\Users\Veronika\Pictures\0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65104"/>
            <a:ext cx="3323861" cy="2492896"/>
          </a:xfrm>
          <a:prstGeom prst="rect">
            <a:avLst/>
          </a:prstGeom>
          <a:noFill/>
        </p:spPr>
      </p:pic>
      <p:pic>
        <p:nvPicPr>
          <p:cNvPr id="13317" name="Picture 5" descr="C:\Users\Veronika\Pictures\522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2708920"/>
            <a:ext cx="2797511" cy="26642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>
                <a:solidFill>
                  <a:srgbClr val="3333FF"/>
                </a:solidFill>
              </a:rPr>
              <a:t>LITERÁRNÍ MÍSTA</a:t>
            </a:r>
            <a:r>
              <a:rPr lang="cs-CZ" sz="3200" dirty="0" smtClean="0">
                <a:solidFill>
                  <a:schemeClr val="accent4">
                    <a:lumMod val="75000"/>
                  </a:schemeClr>
                </a:solidFill>
              </a:rPr>
              <a:t>– Konstantinovo, </a:t>
            </a:r>
            <a:r>
              <a:rPr lang="cs-CZ" sz="3200" dirty="0" err="1" smtClean="0">
                <a:solidFill>
                  <a:schemeClr val="accent4">
                    <a:lumMod val="75000"/>
                  </a:schemeClr>
                </a:solidFill>
              </a:rPr>
              <a:t>Jasnaja</a:t>
            </a:r>
            <a:r>
              <a:rPr lang="cs-CZ" sz="32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sz="3200" dirty="0" err="1" smtClean="0">
                <a:solidFill>
                  <a:schemeClr val="accent4">
                    <a:lumMod val="75000"/>
                  </a:schemeClr>
                </a:solidFill>
              </a:rPr>
              <a:t>Poljana</a:t>
            </a:r>
            <a:r>
              <a:rPr lang="cs-CZ" sz="3200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accent4">
                    <a:lumMod val="75000"/>
                  </a:schemeClr>
                </a:solidFill>
              </a:rPr>
              <a:t>Carskoje</a:t>
            </a:r>
            <a:r>
              <a:rPr lang="cs-CZ" sz="3200" dirty="0" smtClean="0">
                <a:solidFill>
                  <a:schemeClr val="accent4">
                    <a:lumMod val="75000"/>
                  </a:schemeClr>
                </a:solidFill>
              </a:rPr>
              <a:t> selo …</a:t>
            </a: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cs-CZ" dirty="0"/>
          </a:p>
        </p:txBody>
      </p:sp>
      <p:pic>
        <p:nvPicPr>
          <p:cNvPr id="15362" name="Picture 2" descr="C:\Users\Veronika\Pictures\1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4782717" cy="3186485"/>
          </a:xfrm>
          <a:prstGeom prst="rect">
            <a:avLst/>
          </a:prstGeom>
          <a:noFill/>
        </p:spPr>
      </p:pic>
      <p:pic>
        <p:nvPicPr>
          <p:cNvPr id="15363" name="Picture 3" descr="C:\Users\Veronika\Pictures\9530a50d9141b899100b331d7f06b94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2874" y="3573016"/>
            <a:ext cx="4931126" cy="3284984"/>
          </a:xfrm>
          <a:prstGeom prst="rect">
            <a:avLst/>
          </a:prstGeom>
          <a:noFill/>
        </p:spPr>
      </p:pic>
      <p:pic>
        <p:nvPicPr>
          <p:cNvPr id="15364" name="Picture 4" descr="C:\Users\Veronika\Pictures\e9143ea7579e60f72b089c8a97c4f9d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052736"/>
            <a:ext cx="3652451" cy="2088232"/>
          </a:xfrm>
          <a:prstGeom prst="rect">
            <a:avLst/>
          </a:prstGeom>
          <a:noFill/>
        </p:spPr>
      </p:pic>
      <p:pic>
        <p:nvPicPr>
          <p:cNvPr id="15365" name="Picture 5" descr="C:\Users\Veronika\Pictures\135905896079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509120"/>
            <a:ext cx="3203848" cy="213589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7984" y="1556792"/>
            <a:ext cx="8229600" cy="72008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cs-CZ" dirty="0" smtClean="0"/>
              <a:t>Města-hrdinové -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36712"/>
            <a:ext cx="2843808" cy="2232249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3333FF"/>
                </a:solidFill>
              </a:rPr>
              <a:t>Ленинград, Одесса, Севастополь, Волгоград (Сталинград), Киев, Москва, Керчь, Новороссийск, Минск, Тула, Мурманск, Смоленск, </a:t>
            </a:r>
          </a:p>
          <a:p>
            <a:pPr algn="ctr">
              <a:buNone/>
            </a:pPr>
            <a:r>
              <a:rPr lang="ru-RU" dirty="0" smtClean="0">
                <a:solidFill>
                  <a:srgbClr val="3333FF"/>
                </a:solidFill>
              </a:rPr>
              <a:t>крепость-герой – Брестская крепость</a:t>
            </a:r>
            <a:endParaRPr lang="cs-CZ" dirty="0">
              <a:solidFill>
                <a:srgbClr val="3333FF"/>
              </a:solidFill>
            </a:endParaRPr>
          </a:p>
        </p:txBody>
      </p:sp>
      <p:pic>
        <p:nvPicPr>
          <p:cNvPr id="10242" name="Picture 2" descr="C:\Users\Veronika\Pictures\Смоленская_крепост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9697" y="1556792"/>
            <a:ext cx="6404303" cy="53012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/>
          <a:lstStyle/>
          <a:p>
            <a:r>
              <a:rPr lang="cs-CZ" sz="2400" dirty="0" smtClean="0">
                <a:solidFill>
                  <a:srgbClr val="3333FF"/>
                </a:solidFill>
              </a:rPr>
              <a:t>TAJUPLNÁ/ZÁHADNÁ/MYSTICKÁ MÍSTA </a:t>
            </a:r>
            <a:r>
              <a:rPr lang="cs-CZ" sz="2400" dirty="0" smtClean="0">
                <a:solidFill>
                  <a:schemeClr val="accent4">
                    <a:lumMod val="75000"/>
                  </a:schemeClr>
                </a:solidFill>
              </a:rPr>
              <a:t>– </a:t>
            </a:r>
            <a:r>
              <a:rPr lang="cs-CZ" sz="2400" dirty="0" err="1" smtClean="0">
                <a:solidFill>
                  <a:schemeClr val="accent4">
                    <a:lumMod val="75000"/>
                  </a:schemeClr>
                </a:solidFill>
              </a:rPr>
              <a:t>Tungusskij</a:t>
            </a:r>
            <a:r>
              <a:rPr lang="cs-CZ" sz="2400" dirty="0" smtClean="0">
                <a:solidFill>
                  <a:schemeClr val="accent4">
                    <a:lumMod val="75000"/>
                  </a:schemeClr>
                </a:solidFill>
              </a:rPr>
              <a:t> meteorit na Sibiři, Skala </a:t>
            </a:r>
            <a:r>
              <a:rPr lang="cs-CZ" sz="2400" dirty="0" err="1" smtClean="0">
                <a:solidFill>
                  <a:schemeClr val="accent4">
                    <a:lumMod val="75000"/>
                  </a:schemeClr>
                </a:solidFill>
              </a:rPr>
              <a:t>Parus</a:t>
            </a:r>
            <a:r>
              <a:rPr lang="cs-CZ" sz="2400" dirty="0" smtClean="0">
                <a:solidFill>
                  <a:schemeClr val="accent4">
                    <a:lumMod val="75000"/>
                  </a:schemeClr>
                </a:solidFill>
              </a:rPr>
              <a:t> v </a:t>
            </a:r>
            <a:r>
              <a:rPr lang="cs-CZ" sz="2400" dirty="0" err="1" smtClean="0">
                <a:solidFill>
                  <a:schemeClr val="accent4">
                    <a:lumMod val="75000"/>
                  </a:schemeClr>
                </a:solidFill>
              </a:rPr>
              <a:t>Gelendžiku</a:t>
            </a:r>
            <a:r>
              <a:rPr lang="cs-CZ" sz="2400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cs-CZ" sz="2400" dirty="0" err="1" smtClean="0">
                <a:solidFill>
                  <a:schemeClr val="accent4">
                    <a:lumMod val="75000"/>
                  </a:schemeClr>
                </a:solidFill>
              </a:rPr>
              <a:t>Ďjatlovův</a:t>
            </a:r>
            <a:r>
              <a:rPr lang="cs-CZ" sz="2400" dirty="0" smtClean="0">
                <a:solidFill>
                  <a:schemeClr val="accent4">
                    <a:lumMod val="75000"/>
                  </a:schemeClr>
                </a:solidFill>
              </a:rPr>
              <a:t> průsmyk na Uralu…</a:t>
            </a:r>
            <a:br>
              <a:rPr lang="cs-CZ" sz="2400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cs-CZ" sz="2400" dirty="0"/>
          </a:p>
        </p:txBody>
      </p:sp>
      <p:pic>
        <p:nvPicPr>
          <p:cNvPr id="16386" name="Picture 2" descr="C:\Users\Veronika\Pictures\foto-tunguskogo-meteorita-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72816"/>
            <a:ext cx="3871422" cy="2592288"/>
          </a:xfrm>
          <a:prstGeom prst="rect">
            <a:avLst/>
          </a:prstGeom>
          <a:noFill/>
        </p:spPr>
      </p:pic>
      <p:pic>
        <p:nvPicPr>
          <p:cNvPr id="16387" name="Picture 3" descr="C:\Users\Veronika\Pictures\skala-parus-f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84984"/>
            <a:ext cx="4377704" cy="3095926"/>
          </a:xfrm>
          <a:prstGeom prst="rect">
            <a:avLst/>
          </a:prstGeom>
          <a:noFill/>
        </p:spPr>
      </p:pic>
      <p:pic>
        <p:nvPicPr>
          <p:cNvPr id="16388" name="Picture 4" descr="C:\Users\Veronika\Pictures\07130044_cov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4653136"/>
            <a:ext cx="1158439" cy="18722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79934"/>
          </a:xfrm>
        </p:spPr>
        <p:txBody>
          <a:bodyPr/>
          <a:lstStyle/>
          <a:p>
            <a:r>
              <a:rPr lang="cs-CZ" dirty="0" smtClean="0"/>
              <a:t>Kosmický turizmus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sym typeface="Wingdings" pitchFamily="2" charset="2"/>
              </a:rPr>
              <a:t></a:t>
            </a:r>
            <a:endParaRPr lang="cs-CZ" dirty="0"/>
          </a:p>
        </p:txBody>
      </p:sp>
      <p:pic>
        <p:nvPicPr>
          <p:cNvPr id="17410" name="Picture 2" descr="C:\Users\Veronika\Pictures\700_500_fixedwid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3384376" cy="2499539"/>
          </a:xfrm>
          <a:prstGeom prst="rect">
            <a:avLst/>
          </a:prstGeom>
          <a:noFill/>
        </p:spPr>
      </p:pic>
      <p:pic>
        <p:nvPicPr>
          <p:cNvPr id="17411" name="Picture 3" descr="C:\Users\Veronika\Pictures\9507003519045026_21d8ad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628800"/>
            <a:ext cx="3586813" cy="2376263"/>
          </a:xfrm>
          <a:prstGeom prst="rect">
            <a:avLst/>
          </a:prstGeom>
          <a:noFill/>
        </p:spPr>
      </p:pic>
      <p:pic>
        <p:nvPicPr>
          <p:cNvPr id="17412" name="Picture 4" descr="C:\Users\Veronika\Pictures\kosmicheskiy-turiz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221088"/>
            <a:ext cx="3230973" cy="2420888"/>
          </a:xfrm>
          <a:prstGeom prst="rect">
            <a:avLst/>
          </a:prstGeom>
          <a:noFill/>
        </p:spPr>
      </p:pic>
      <p:pic>
        <p:nvPicPr>
          <p:cNvPr id="17413" name="Picture 5" descr="C:\Users\Veronika\Pictures\pict_649c4ac949cf480981d19cfa7ab194c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293096"/>
            <a:ext cx="3509565" cy="226881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2170584" cy="720080"/>
          </a:xfrm>
        </p:spPr>
        <p:txBody>
          <a:bodyPr/>
          <a:lstStyle/>
          <a:p>
            <a:pPr algn="ctr"/>
            <a:r>
              <a:rPr lang="cs-CZ" dirty="0" smtClean="0"/>
              <a:t>?</a:t>
            </a:r>
            <a:endParaRPr lang="cs-CZ" dirty="0"/>
          </a:p>
        </p:txBody>
      </p:sp>
      <p:pic>
        <p:nvPicPr>
          <p:cNvPr id="5122" name="Picture 2" descr="C:\Users\Veronika\Pictures\zolotoekoltz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764704"/>
            <a:ext cx="6093296" cy="60932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229600" cy="707926"/>
          </a:xfrm>
        </p:spPr>
        <p:txBody>
          <a:bodyPr/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ru-RU" dirty="0" smtClean="0"/>
              <a:t>«</a:t>
            </a:r>
            <a:r>
              <a:rPr lang="ru-RU" dirty="0" smtClean="0"/>
              <a:t>Золотое кольцо России</a:t>
            </a:r>
            <a:r>
              <a:rPr lang="ru-RU" dirty="0" smtClean="0"/>
              <a:t>»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3600" dirty="0" smtClean="0"/>
              <a:t>„Z</a:t>
            </a:r>
            <a:r>
              <a:rPr lang="cs-CZ" sz="3600" dirty="0" smtClean="0"/>
              <a:t>latý okruh Moskvy“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3"/>
            <a:ext cx="8229600" cy="4479777"/>
          </a:xfrm>
        </p:spPr>
        <p:txBody>
          <a:bodyPr/>
          <a:lstStyle/>
          <a:p>
            <a:r>
              <a:rPr lang="ru-RU" sz="2000" dirty="0" smtClean="0">
                <a:solidFill>
                  <a:srgbClr val="3333FF"/>
                </a:solidFill>
              </a:rPr>
              <a:t>Сергиев Посад (раньше?)</a:t>
            </a:r>
          </a:p>
          <a:p>
            <a:r>
              <a:rPr lang="ru-RU" sz="2000" dirty="0" smtClean="0">
                <a:solidFill>
                  <a:srgbClr val="3333FF"/>
                </a:solidFill>
              </a:rPr>
              <a:t>Переславль-Залесский</a:t>
            </a:r>
          </a:p>
          <a:p>
            <a:r>
              <a:rPr lang="ru-RU" sz="2000" dirty="0" smtClean="0">
                <a:solidFill>
                  <a:srgbClr val="3333FF"/>
                </a:solidFill>
              </a:rPr>
              <a:t>Ростов Великий (какой есть еще?)</a:t>
            </a:r>
          </a:p>
          <a:p>
            <a:r>
              <a:rPr lang="ru-RU" sz="2000" dirty="0" smtClean="0">
                <a:solidFill>
                  <a:srgbClr val="3333FF"/>
                </a:solidFill>
              </a:rPr>
              <a:t>Ярославль</a:t>
            </a:r>
          </a:p>
          <a:p>
            <a:r>
              <a:rPr lang="ru-RU" sz="2000" dirty="0" smtClean="0">
                <a:solidFill>
                  <a:srgbClr val="3333FF"/>
                </a:solidFill>
              </a:rPr>
              <a:t>Кострома</a:t>
            </a:r>
          </a:p>
          <a:p>
            <a:r>
              <a:rPr lang="ru-RU" sz="2000" dirty="0" smtClean="0">
                <a:solidFill>
                  <a:srgbClr val="3333FF"/>
                </a:solidFill>
              </a:rPr>
              <a:t>Иваново</a:t>
            </a:r>
          </a:p>
          <a:p>
            <a:r>
              <a:rPr lang="ru-RU" sz="2000" dirty="0" smtClean="0">
                <a:solidFill>
                  <a:srgbClr val="3333FF"/>
                </a:solidFill>
              </a:rPr>
              <a:t>Суздаль</a:t>
            </a:r>
          </a:p>
          <a:p>
            <a:r>
              <a:rPr lang="ru-RU" sz="2000" dirty="0" smtClean="0">
                <a:solidFill>
                  <a:srgbClr val="3333FF"/>
                </a:solidFill>
              </a:rPr>
              <a:t>Владимир </a:t>
            </a:r>
          </a:p>
          <a:p>
            <a:endParaRPr lang="ru-RU" sz="2000" dirty="0" smtClean="0">
              <a:solidFill>
                <a:srgbClr val="3333FF"/>
              </a:solidFill>
            </a:endParaRPr>
          </a:p>
          <a:p>
            <a:endParaRPr lang="ru-RU" sz="2000" dirty="0" smtClean="0">
              <a:solidFill>
                <a:srgbClr val="3333FF"/>
              </a:solidFill>
            </a:endParaRPr>
          </a:p>
          <a:p>
            <a:r>
              <a:rPr lang="ru-RU" sz="2000" dirty="0" smtClean="0">
                <a:solidFill>
                  <a:srgbClr val="3333FF"/>
                </a:solidFill>
              </a:rPr>
              <a:t>Александров, Боголюбово, Гороховец, Гусь-Хрустальный, Дмитров, Калязин, </a:t>
            </a:r>
            <a:r>
              <a:rPr lang="ru-RU" sz="2000" dirty="0" err="1" smtClean="0">
                <a:solidFill>
                  <a:srgbClr val="3333FF"/>
                </a:solidFill>
              </a:rPr>
              <a:t>Кидекша</a:t>
            </a:r>
            <a:r>
              <a:rPr lang="ru-RU" sz="2000" dirty="0" smtClean="0">
                <a:solidFill>
                  <a:srgbClr val="3333FF"/>
                </a:solidFill>
              </a:rPr>
              <a:t>, Москва, Муром, Мышкин, Палех, Плёс, Рыбинск, Тутаев, Углич, Юрьев-Польский, Шуя – спорный список</a:t>
            </a:r>
            <a:endParaRPr lang="cs-CZ" u="sng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,</a:t>
            </a:r>
            <a:endParaRPr lang="cs-CZ" dirty="0"/>
          </a:p>
        </p:txBody>
      </p:sp>
      <p:pic>
        <p:nvPicPr>
          <p:cNvPr id="6146" name="Picture 2" descr="C:\Users\Veronika\Pictures\baikal_348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0"/>
            <a:ext cx="4932040" cy="2132856"/>
          </a:xfrm>
          <a:prstGeom prst="rect">
            <a:avLst/>
          </a:prstGeom>
          <a:noFill/>
        </p:spPr>
      </p:pic>
      <p:pic>
        <p:nvPicPr>
          <p:cNvPr id="6147" name="Picture 3" descr="C:\Users\Veronika\Pictures\Интересные-места-России-озеро-Байкал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2856"/>
            <a:ext cx="4211960" cy="2232248"/>
          </a:xfrm>
          <a:prstGeom prst="rect">
            <a:avLst/>
          </a:prstGeom>
          <a:noFill/>
        </p:spPr>
      </p:pic>
      <p:pic>
        <p:nvPicPr>
          <p:cNvPr id="6148" name="Picture 4" descr="C:\Users\Veronika\Pictures\1379745693_101880357_large_5177462_large_6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1" y="4365104"/>
            <a:ext cx="4932040" cy="2492896"/>
          </a:xfrm>
          <a:prstGeom prst="rect">
            <a:avLst/>
          </a:prstGeom>
          <a:noFill/>
        </p:spPr>
      </p:pic>
      <p:pic>
        <p:nvPicPr>
          <p:cNvPr id="6149" name="Picture 5" descr="C:\Users\Veronika\Pictures\14011970258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4211960" cy="2132855"/>
          </a:xfrm>
          <a:prstGeom prst="rect">
            <a:avLst/>
          </a:prstGeom>
          <a:noFill/>
        </p:spPr>
      </p:pic>
      <p:pic>
        <p:nvPicPr>
          <p:cNvPr id="6150" name="Picture 6" descr="C:\Users\Veronika\Pictures\14011970329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365104"/>
            <a:ext cx="4211960" cy="2492896"/>
          </a:xfrm>
          <a:prstGeom prst="rect">
            <a:avLst/>
          </a:prstGeom>
          <a:noFill/>
        </p:spPr>
      </p:pic>
      <p:pic>
        <p:nvPicPr>
          <p:cNvPr id="6151" name="Picture 7" descr="C:\Users\Veronika\Pictures\7874468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60" y="2132856"/>
            <a:ext cx="4932040" cy="223224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1640" y="704850"/>
            <a:ext cx="7355160" cy="707926"/>
          </a:xfrm>
        </p:spPr>
        <p:txBody>
          <a:bodyPr/>
          <a:lstStyle/>
          <a:p>
            <a:r>
              <a:rPr lang="cs-CZ" dirty="0" smtClean="0"/>
              <a:t>Bajkal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5"/>
            <a:ext cx="8229600" cy="4839816"/>
          </a:xfrm>
        </p:spPr>
        <p:txBody>
          <a:bodyPr/>
          <a:lstStyle/>
          <a:p>
            <a:r>
              <a:rPr lang="ru-RU" dirty="0" smtClean="0">
                <a:solidFill>
                  <a:srgbClr val="3333FF"/>
                </a:solidFill>
              </a:rPr>
              <a:t>Озеро в России</a:t>
            </a:r>
          </a:p>
          <a:p>
            <a:r>
              <a:rPr lang="ru-RU" dirty="0" smtClean="0">
                <a:solidFill>
                  <a:srgbClr val="3333FF"/>
                </a:solidFill>
              </a:rPr>
              <a:t>Озеро тектонического происхождения в южной части Восточной Сибири, самое глубокое озеро на планете, крупнейший природный резервуар пресной воды. Озеро и прибрежные территории отличаются уникальным разнообразием флоры и фауны. </a:t>
            </a:r>
          </a:p>
          <a:p>
            <a:r>
              <a:rPr lang="ru-RU" dirty="0" err="1" smtClean="0">
                <a:solidFill>
                  <a:srgbClr val="3333FF"/>
                </a:solidFill>
              </a:rPr>
              <a:t>Площадь31</a:t>
            </a:r>
            <a:r>
              <a:rPr lang="ru-RU" dirty="0" smtClean="0">
                <a:solidFill>
                  <a:srgbClr val="3333FF"/>
                </a:solidFill>
              </a:rPr>
              <a:t> 722 </a:t>
            </a:r>
            <a:r>
              <a:rPr lang="ru-RU" dirty="0" err="1" smtClean="0">
                <a:solidFill>
                  <a:srgbClr val="3333FF"/>
                </a:solidFill>
              </a:rPr>
              <a:t>км²</a:t>
            </a:r>
            <a:endParaRPr lang="ru-RU" dirty="0" smtClean="0">
              <a:solidFill>
                <a:srgbClr val="3333FF"/>
              </a:solidFill>
            </a:endParaRPr>
          </a:p>
          <a:p>
            <a:r>
              <a:rPr lang="ru-RU" dirty="0" smtClean="0">
                <a:solidFill>
                  <a:srgbClr val="3333FF"/>
                </a:solidFill>
              </a:rPr>
              <a:t>Максимальная </a:t>
            </a:r>
            <a:r>
              <a:rPr lang="ru-RU" dirty="0" err="1" smtClean="0">
                <a:solidFill>
                  <a:srgbClr val="3333FF"/>
                </a:solidFill>
              </a:rPr>
              <a:t>глубина1</a:t>
            </a:r>
            <a:r>
              <a:rPr lang="ru-RU" dirty="0" smtClean="0">
                <a:solidFill>
                  <a:srgbClr val="3333FF"/>
                </a:solidFill>
              </a:rPr>
              <a:t> 642 м</a:t>
            </a:r>
          </a:p>
          <a:p>
            <a:r>
              <a:rPr lang="ru-RU" dirty="0" smtClean="0">
                <a:solidFill>
                  <a:srgbClr val="3333FF"/>
                </a:solidFill>
              </a:rPr>
              <a:t>Города</a:t>
            </a:r>
            <a:r>
              <a:rPr lang="cs-CZ" dirty="0" smtClean="0">
                <a:solidFill>
                  <a:srgbClr val="3333FF"/>
                </a:solidFill>
              </a:rPr>
              <a:t> </a:t>
            </a:r>
            <a:r>
              <a:rPr lang="ru-RU" dirty="0" smtClean="0">
                <a:solidFill>
                  <a:srgbClr val="3333FF"/>
                </a:solidFill>
              </a:rPr>
              <a:t>Иркутск</a:t>
            </a:r>
          </a:p>
          <a:p>
            <a:r>
              <a:rPr lang="ru-RU" dirty="0" smtClean="0">
                <a:solidFill>
                  <a:srgbClr val="3333FF"/>
                </a:solidFill>
              </a:rPr>
              <a:t>Впадают Селенга, Верхняя Ангара, Баргузин </a:t>
            </a:r>
          </a:p>
          <a:p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Новости - 24smi.com - Региональный информационно-рекламный порта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779934"/>
          </a:xfrm>
        </p:spPr>
        <p:txBody>
          <a:bodyPr/>
          <a:lstStyle/>
          <a:p>
            <a:pPr algn="ctr"/>
            <a:r>
              <a:rPr lang="cs-CZ" sz="2800" dirty="0" smtClean="0"/>
              <a:t>PAMÁTKY UNESCO – 26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99857"/>
          </a:xfrm>
        </p:spPr>
        <p:txBody>
          <a:bodyPr/>
          <a:lstStyle/>
          <a:p>
            <a:r>
              <a:rPr lang="ru-RU" sz="1200" dirty="0" smtClean="0">
                <a:solidFill>
                  <a:srgbClr val="3333FF"/>
                </a:solidFill>
              </a:rPr>
              <a:t>Исторический центр Санкт-Петербурга</a:t>
            </a:r>
          </a:p>
          <a:p>
            <a:r>
              <a:rPr lang="ru-RU" sz="1200" dirty="0" smtClean="0">
                <a:solidFill>
                  <a:srgbClr val="3333FF"/>
                </a:solidFill>
              </a:rPr>
              <a:t>Архитектурный ансамбль Кижи</a:t>
            </a:r>
          </a:p>
          <a:p>
            <a:r>
              <a:rPr lang="ru-RU" sz="1200" dirty="0" smtClean="0">
                <a:solidFill>
                  <a:srgbClr val="3333FF"/>
                </a:solidFill>
              </a:rPr>
              <a:t>Московский Кремль и Красная площадь</a:t>
            </a:r>
          </a:p>
          <a:p>
            <a:r>
              <a:rPr lang="ru-RU" sz="1200" dirty="0" smtClean="0">
                <a:solidFill>
                  <a:srgbClr val="3333FF"/>
                </a:solidFill>
              </a:rPr>
              <a:t>Исторические памятники Новгорода и окрестностей</a:t>
            </a:r>
          </a:p>
          <a:p>
            <a:r>
              <a:rPr lang="ru-RU" sz="1200" dirty="0" smtClean="0">
                <a:solidFill>
                  <a:srgbClr val="3333FF"/>
                </a:solidFill>
              </a:rPr>
              <a:t>Соловецкие острова – исторический и культурный комплекс</a:t>
            </a:r>
          </a:p>
          <a:p>
            <a:r>
              <a:rPr lang="ru-RU" sz="1200" dirty="0" smtClean="0">
                <a:solidFill>
                  <a:srgbClr val="3333FF"/>
                </a:solidFill>
              </a:rPr>
              <a:t>Белокаменные памятники Владимира и Суздаля</a:t>
            </a:r>
          </a:p>
          <a:p>
            <a:r>
              <a:rPr lang="ru-RU" sz="1200" dirty="0" err="1" smtClean="0">
                <a:solidFill>
                  <a:srgbClr val="3333FF"/>
                </a:solidFill>
              </a:rPr>
              <a:t>Троице-Сергиевская</a:t>
            </a:r>
            <a:r>
              <a:rPr lang="ru-RU" sz="1200" dirty="0" smtClean="0">
                <a:solidFill>
                  <a:srgbClr val="3333FF"/>
                </a:solidFill>
              </a:rPr>
              <a:t> лавра</a:t>
            </a:r>
          </a:p>
          <a:p>
            <a:r>
              <a:rPr lang="ru-RU" sz="1200" dirty="0" smtClean="0">
                <a:solidFill>
                  <a:srgbClr val="3333FF"/>
                </a:solidFill>
              </a:rPr>
              <a:t>Церковь Вознесения в Коломенском</a:t>
            </a:r>
          </a:p>
          <a:p>
            <a:r>
              <a:rPr lang="ru-RU" sz="1200" dirty="0" smtClean="0">
                <a:solidFill>
                  <a:srgbClr val="3333FF"/>
                </a:solidFill>
              </a:rPr>
              <a:t>Девственные леса Коми</a:t>
            </a:r>
          </a:p>
          <a:p>
            <a:r>
              <a:rPr lang="ru-RU" sz="1200" dirty="0" smtClean="0">
                <a:solidFill>
                  <a:srgbClr val="3333FF"/>
                </a:solidFill>
              </a:rPr>
              <a:t>Озеро Байкал</a:t>
            </a:r>
          </a:p>
          <a:p>
            <a:r>
              <a:rPr lang="ru-RU" sz="1200" dirty="0" smtClean="0">
                <a:solidFill>
                  <a:srgbClr val="3333FF"/>
                </a:solidFill>
              </a:rPr>
              <a:t>Вулканы Камчатки</a:t>
            </a:r>
          </a:p>
          <a:p>
            <a:r>
              <a:rPr lang="ru-RU" sz="1200" dirty="0" smtClean="0">
                <a:solidFill>
                  <a:srgbClr val="3333FF"/>
                </a:solidFill>
              </a:rPr>
              <a:t>Золотые Алтайские горы</a:t>
            </a:r>
          </a:p>
          <a:p>
            <a:r>
              <a:rPr lang="ru-RU" sz="1200" dirty="0" smtClean="0">
                <a:solidFill>
                  <a:srgbClr val="3333FF"/>
                </a:solidFill>
              </a:rPr>
              <a:t>Западный Кавказ</a:t>
            </a:r>
          </a:p>
          <a:p>
            <a:r>
              <a:rPr lang="ru-RU" sz="1200" dirty="0" smtClean="0">
                <a:solidFill>
                  <a:srgbClr val="3333FF"/>
                </a:solidFill>
              </a:rPr>
              <a:t>Казанский Кремль</a:t>
            </a:r>
          </a:p>
          <a:p>
            <a:r>
              <a:rPr lang="ru-RU" sz="1200" dirty="0" smtClean="0">
                <a:solidFill>
                  <a:srgbClr val="3333FF"/>
                </a:solidFill>
              </a:rPr>
              <a:t>Ферапонтов монастырь</a:t>
            </a:r>
          </a:p>
          <a:p>
            <a:r>
              <a:rPr lang="ru-RU" sz="1200" dirty="0" err="1" smtClean="0">
                <a:solidFill>
                  <a:srgbClr val="3333FF"/>
                </a:solidFill>
              </a:rPr>
              <a:t>Кушская</a:t>
            </a:r>
            <a:r>
              <a:rPr lang="ru-RU" sz="1200" dirty="0" smtClean="0">
                <a:solidFill>
                  <a:srgbClr val="3333FF"/>
                </a:solidFill>
              </a:rPr>
              <a:t> коса</a:t>
            </a:r>
          </a:p>
          <a:p>
            <a:r>
              <a:rPr lang="ru-RU" sz="1200" dirty="0" smtClean="0">
                <a:solidFill>
                  <a:srgbClr val="3333FF"/>
                </a:solidFill>
              </a:rPr>
              <a:t>Центральный Сихотэ-Алинь</a:t>
            </a:r>
            <a:endParaRPr lang="cs-CZ" sz="1200" dirty="0" smtClean="0">
              <a:solidFill>
                <a:srgbClr val="3333FF"/>
              </a:solidFill>
            </a:endParaRPr>
          </a:p>
          <a:p>
            <a:r>
              <a:rPr lang="ru-RU" sz="1200" dirty="0" err="1" smtClean="0">
                <a:solidFill>
                  <a:srgbClr val="3333FF"/>
                </a:solidFill>
              </a:rPr>
              <a:t>Убсунурская</a:t>
            </a:r>
            <a:r>
              <a:rPr lang="ru-RU" sz="1200" dirty="0" smtClean="0">
                <a:solidFill>
                  <a:srgbClr val="3333FF"/>
                </a:solidFill>
              </a:rPr>
              <a:t> котловина</a:t>
            </a:r>
          </a:p>
          <a:p>
            <a:r>
              <a:rPr lang="ru-RU" sz="1200" dirty="0" smtClean="0">
                <a:solidFill>
                  <a:srgbClr val="3333FF"/>
                </a:solidFill>
              </a:rPr>
              <a:t>Цитадель, старый город и крепость Дербента</a:t>
            </a:r>
          </a:p>
          <a:p>
            <a:r>
              <a:rPr lang="ru-RU" sz="1200" dirty="0" smtClean="0">
                <a:solidFill>
                  <a:srgbClr val="3333FF"/>
                </a:solidFill>
              </a:rPr>
              <a:t>Остров Врангеля</a:t>
            </a:r>
          </a:p>
          <a:p>
            <a:r>
              <a:rPr lang="ru-RU" sz="1200" dirty="0" smtClean="0">
                <a:solidFill>
                  <a:srgbClr val="3333FF"/>
                </a:solidFill>
              </a:rPr>
              <a:t>Новодевичий монастырь</a:t>
            </a:r>
          </a:p>
          <a:p>
            <a:r>
              <a:rPr lang="ru-RU" sz="1200" dirty="0" smtClean="0">
                <a:solidFill>
                  <a:srgbClr val="3333FF"/>
                </a:solidFill>
              </a:rPr>
              <a:t>Исторический центр Ярославля</a:t>
            </a:r>
          </a:p>
          <a:p>
            <a:r>
              <a:rPr lang="ru-RU" sz="1200" dirty="0" smtClean="0">
                <a:solidFill>
                  <a:srgbClr val="3333FF"/>
                </a:solidFill>
              </a:rPr>
              <a:t>Геодезическая дуга Струве</a:t>
            </a:r>
          </a:p>
          <a:p>
            <a:r>
              <a:rPr lang="ru-RU" sz="1200" dirty="0" smtClean="0">
                <a:solidFill>
                  <a:srgbClr val="3333FF"/>
                </a:solidFill>
              </a:rPr>
              <a:t>Плато </a:t>
            </a:r>
            <a:r>
              <a:rPr lang="ru-RU" sz="1200" dirty="0" err="1" smtClean="0">
                <a:solidFill>
                  <a:srgbClr val="3333FF"/>
                </a:solidFill>
              </a:rPr>
              <a:t>Путорана</a:t>
            </a:r>
            <a:endParaRPr lang="ru-RU" sz="1200" dirty="0" smtClean="0">
              <a:solidFill>
                <a:srgbClr val="3333FF"/>
              </a:solidFill>
            </a:endParaRPr>
          </a:p>
          <a:p>
            <a:r>
              <a:rPr lang="ru-RU" sz="1200" dirty="0" smtClean="0">
                <a:solidFill>
                  <a:srgbClr val="3333FF"/>
                </a:solidFill>
              </a:rPr>
              <a:t>Ленские столбы</a:t>
            </a:r>
          </a:p>
          <a:p>
            <a:r>
              <a:rPr lang="ru-RU" sz="1200" dirty="0" smtClean="0">
                <a:solidFill>
                  <a:srgbClr val="3333FF"/>
                </a:solidFill>
              </a:rPr>
              <a:t>Архитектурно-исторический комплекс Булгар</a:t>
            </a:r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dirty="0" smtClean="0"/>
          </a:p>
          <a:p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C:\Users\Veronika\Pictures\42528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7" y="-387424"/>
            <a:ext cx="9180517" cy="724542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704850"/>
            <a:ext cx="7643192" cy="563910"/>
          </a:xfrm>
        </p:spPr>
        <p:txBody>
          <a:bodyPr/>
          <a:lstStyle/>
          <a:p>
            <a:r>
              <a:rPr lang="ru-RU" dirty="0" smtClean="0"/>
              <a:t>Великий </a:t>
            </a:r>
            <a:r>
              <a:rPr lang="ru-RU" dirty="0" smtClean="0"/>
              <a:t>Устюг</a:t>
            </a:r>
            <a:r>
              <a:rPr lang="en-US" dirty="0" smtClean="0"/>
              <a:t> </a:t>
            </a:r>
            <a:r>
              <a:rPr lang="cs-CZ" dirty="0" err="1" smtClean="0"/>
              <a:t>Velikij</a:t>
            </a:r>
            <a:r>
              <a:rPr lang="cs-CZ" dirty="0" smtClean="0"/>
              <a:t> </a:t>
            </a:r>
            <a:r>
              <a:rPr lang="cs-CZ" dirty="0" err="1" smtClean="0"/>
              <a:t>Usťjug</a:t>
            </a:r>
            <a:endParaRPr lang="cs-CZ" dirty="0"/>
          </a:p>
        </p:txBody>
      </p:sp>
      <p:pic>
        <p:nvPicPr>
          <p:cNvPr id="8194" name="Picture 2" descr="C:\Users\Veronika\Pictures\3501fc5f63f550b98831218e80d2bbf5_X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22767"/>
            <a:ext cx="7380311" cy="553523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C:\Users\Veronika\Pictures\KQT_O3GH6T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8386879" cy="569390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cs-CZ" sz="6600" b="1" dirty="0" smtClean="0">
                <a:solidFill>
                  <a:srgbClr val="0070C0"/>
                </a:solidFill>
              </a:rPr>
              <a:t>KDO JSME – </a:t>
            </a:r>
          </a:p>
          <a:p>
            <a:pPr algn="ctr">
              <a:buNone/>
            </a:pPr>
            <a:r>
              <a:rPr lang="cs-CZ" sz="6600" b="1" dirty="0" smtClean="0">
                <a:solidFill>
                  <a:srgbClr val="0070C0"/>
                </a:solidFill>
              </a:rPr>
              <a:t>RUSKÉ STŘEDISKO VĚDY A KULTURY </a:t>
            </a:r>
          </a:p>
          <a:p>
            <a:pPr algn="ctr">
              <a:buNone/>
            </a:pPr>
            <a:r>
              <a:rPr lang="cs-CZ" sz="6600" b="1" dirty="0" smtClean="0">
                <a:solidFill>
                  <a:srgbClr val="0070C0"/>
                </a:solidFill>
              </a:rPr>
              <a:t>V PRAZE?</a:t>
            </a:r>
            <a:endParaRPr lang="cs-CZ" sz="6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772400" cy="136245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RUSKÉ STŘEDISKO</a:t>
            </a:r>
            <a:r>
              <a:rPr lang="ru-RU" sz="3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3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VĚDY A KULTURY V PRAZE</a:t>
            </a:r>
            <a:endParaRPr lang="ru-RU" sz="32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123" name="Содержимое 19"/>
          <p:cNvSpPr txBox="1">
            <a:spLocks/>
          </p:cNvSpPr>
          <p:nvPr/>
        </p:nvSpPr>
        <p:spPr bwMode="auto">
          <a:xfrm>
            <a:off x="468313" y="4797425"/>
            <a:ext cx="82899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400" dirty="0">
              <a:solidFill>
                <a:srgbClr val="FFFF00"/>
              </a:solidFill>
              <a:latin typeface="Constantia" pitchFamily="18" charset="0"/>
            </a:endParaRPr>
          </a:p>
        </p:txBody>
      </p:sp>
      <p:sp>
        <p:nvSpPr>
          <p:cNvPr id="5124" name="Содержимое 19"/>
          <p:cNvSpPr txBox="1">
            <a:spLocks/>
          </p:cNvSpPr>
          <p:nvPr/>
        </p:nvSpPr>
        <p:spPr bwMode="auto">
          <a:xfrm>
            <a:off x="684213" y="2708920"/>
            <a:ext cx="7056139" cy="4752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 algn="r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600" dirty="0">
              <a:latin typeface="Constantia" pitchFamily="18" charset="0"/>
            </a:endParaRPr>
          </a:p>
        </p:txBody>
      </p:sp>
      <p:pic>
        <p:nvPicPr>
          <p:cNvPr id="5126" name="Picture 6" descr="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12976"/>
            <a:ext cx="4860032" cy="3645024"/>
          </a:xfrm>
          <a:prstGeom prst="rect">
            <a:avLst/>
          </a:prstGeom>
          <a:noFill/>
        </p:spPr>
      </p:pic>
      <p:pic>
        <p:nvPicPr>
          <p:cNvPr id="5132" name="Picture 12" descr="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132856"/>
            <a:ext cx="2592288" cy="1944216"/>
          </a:xfrm>
          <a:prstGeom prst="rect">
            <a:avLst/>
          </a:prstGeom>
          <a:noFill/>
        </p:spPr>
      </p:pic>
      <p:pic>
        <p:nvPicPr>
          <p:cNvPr id="5134" name="Picture 14" descr="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437112"/>
            <a:ext cx="2592288" cy="194421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http://www.rs.gov.ru/sites/all/themes/rossotr/img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2016224" cy="2063666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079104" y="929046"/>
            <a:ext cx="8064896" cy="181588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457200" indent="-457200" algn="r"/>
            <a:r>
              <a:rPr lang="cs-CZ" sz="2400" b="1" dirty="0" smtClean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ZASTUPITELSTVÍ </a:t>
            </a:r>
            <a:r>
              <a:rPr lang="cs-CZ" sz="2400" b="1" dirty="0" err="1" smtClean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ROSSOTRUDNIČESTVA</a:t>
            </a:r>
            <a:endParaRPr lang="ru-RU" sz="2400" b="1" dirty="0" smtClean="0">
              <a:solidFill>
                <a:schemeClr val="bg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/>
            <a:endParaRPr lang="ru-RU" sz="1600" b="1" dirty="0" smtClean="0">
              <a:solidFill>
                <a:schemeClr val="bg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/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(</a:t>
            </a:r>
            <a:r>
              <a:rPr lang="cs-CZ" sz="1600" b="1" i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Federální agentury pro záležitosti společenství nezávislých států, </a:t>
            </a:r>
          </a:p>
          <a:p>
            <a:pPr algn="r"/>
            <a:r>
              <a:rPr lang="cs-CZ" sz="1600" b="1" i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krajanů žijících v zahraničí a mezinárodní humanitární spolupráce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)</a:t>
            </a:r>
            <a:endParaRPr lang="cs-CZ" sz="1600" b="1" i="1" dirty="0" smtClean="0">
              <a:solidFill>
                <a:schemeClr val="bg2">
                  <a:lumMod val="50000"/>
                </a:schemeClr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algn="r"/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endParaRPr lang="cs-CZ" sz="1600" b="1" i="1" dirty="0" smtClean="0">
              <a:solidFill>
                <a:schemeClr val="bg2">
                  <a:lumMod val="50000"/>
                </a:schemeClr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algn="r"/>
            <a:r>
              <a:rPr lang="cs-CZ" sz="2400" b="1" dirty="0" smtClean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V ČESKÉ REPUBLICE</a:t>
            </a:r>
            <a:endParaRPr lang="cs-CZ" sz="2400" b="1" dirty="0">
              <a:solidFill>
                <a:schemeClr val="bg2">
                  <a:lumMod val="50000"/>
                </a:schemeClr>
              </a:solidFill>
              <a:latin typeface="Agency FB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2555776" y="3140968"/>
            <a:ext cx="6336704" cy="3177405"/>
          </a:xfrm>
        </p:spPr>
        <p:txBody>
          <a:bodyPr/>
          <a:lstStyle/>
          <a:p>
            <a:r>
              <a:rPr lang="cs-CZ" sz="2000" dirty="0" smtClean="0">
                <a:solidFill>
                  <a:srgbClr val="0070C0"/>
                </a:solidFill>
              </a:rPr>
              <a:t>věda</a:t>
            </a:r>
            <a:endParaRPr lang="ru-RU" sz="2000" dirty="0" smtClean="0">
              <a:solidFill>
                <a:srgbClr val="0070C0"/>
              </a:solidFill>
            </a:endParaRPr>
          </a:p>
          <a:p>
            <a:r>
              <a:rPr lang="cs-CZ" sz="2000" dirty="0" smtClean="0">
                <a:solidFill>
                  <a:srgbClr val="0070C0"/>
                </a:solidFill>
              </a:rPr>
              <a:t>kultura</a:t>
            </a:r>
            <a:endParaRPr lang="ru-RU" sz="2000" dirty="0" smtClean="0">
              <a:solidFill>
                <a:srgbClr val="0070C0"/>
              </a:solidFill>
            </a:endParaRPr>
          </a:p>
          <a:p>
            <a:r>
              <a:rPr lang="cs-CZ" sz="2000" dirty="0" smtClean="0">
                <a:solidFill>
                  <a:srgbClr val="0070C0"/>
                </a:solidFill>
              </a:rPr>
              <a:t>výstavy</a:t>
            </a:r>
            <a:endParaRPr lang="ru-RU" sz="2000" dirty="0" smtClean="0">
              <a:solidFill>
                <a:srgbClr val="0070C0"/>
              </a:solidFill>
            </a:endParaRPr>
          </a:p>
          <a:p>
            <a:r>
              <a:rPr lang="cs-CZ" sz="2000" dirty="0" smtClean="0">
                <a:solidFill>
                  <a:srgbClr val="0070C0"/>
                </a:solidFill>
              </a:rPr>
              <a:t>soutěže</a:t>
            </a:r>
            <a:endParaRPr lang="ru-RU" sz="2000" dirty="0" smtClean="0">
              <a:solidFill>
                <a:srgbClr val="0070C0"/>
              </a:solidFill>
            </a:endParaRPr>
          </a:p>
          <a:p>
            <a:r>
              <a:rPr lang="cs-CZ" sz="2000" dirty="0" smtClean="0">
                <a:solidFill>
                  <a:srgbClr val="0070C0"/>
                </a:solidFill>
              </a:rPr>
              <a:t>vzdělávání</a:t>
            </a:r>
            <a:endParaRPr lang="ru-RU" sz="2000" dirty="0" smtClean="0">
              <a:solidFill>
                <a:srgbClr val="0070C0"/>
              </a:solidFill>
            </a:endParaRPr>
          </a:p>
          <a:p>
            <a:r>
              <a:rPr lang="cs-CZ" sz="2000" dirty="0" smtClean="0">
                <a:solidFill>
                  <a:srgbClr val="0070C0"/>
                </a:solidFill>
              </a:rPr>
              <a:t>kurzy ruského jazyka</a:t>
            </a:r>
            <a:endParaRPr lang="ru-RU" sz="2000" dirty="0" smtClean="0">
              <a:solidFill>
                <a:srgbClr val="0070C0"/>
              </a:solidFill>
            </a:endParaRPr>
          </a:p>
          <a:p>
            <a:r>
              <a:rPr lang="cs-CZ" sz="2000" dirty="0" smtClean="0">
                <a:solidFill>
                  <a:srgbClr val="0070C0"/>
                </a:solidFill>
              </a:rPr>
              <a:t>podpora krajanů</a:t>
            </a:r>
            <a:endParaRPr lang="ru-RU" sz="2000" dirty="0" smtClean="0">
              <a:solidFill>
                <a:srgbClr val="0070C0"/>
              </a:solidFill>
            </a:endParaRPr>
          </a:p>
          <a:p>
            <a:r>
              <a:rPr lang="cs-CZ" sz="2000" dirty="0" smtClean="0">
                <a:solidFill>
                  <a:srgbClr val="0070C0"/>
                </a:solidFill>
              </a:rPr>
              <a:t>mezinárodní certifikované zkoušky z ruského jazyka</a:t>
            </a: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r>
              <a:rPr lang="cs-CZ" sz="6600" dirty="0" smtClean="0">
                <a:solidFill>
                  <a:srgbClr val="3333FF"/>
                </a:solidFill>
              </a:rPr>
              <a:t>Studium v Rusku</a:t>
            </a:r>
            <a:endParaRPr lang="cs-CZ" sz="66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389437"/>
          </a:xfrm>
        </p:spPr>
        <p:txBody>
          <a:bodyPr/>
          <a:lstStyle/>
          <a:p>
            <a:pPr algn="ctr">
              <a:buNone/>
            </a:pPr>
            <a:r>
              <a:rPr lang="cs-CZ" sz="2800" b="1" dirty="0" smtClean="0">
                <a:solidFill>
                  <a:srgbClr val="0070C0"/>
                </a:solidFill>
              </a:rPr>
              <a:t>Ujednání </a:t>
            </a:r>
          </a:p>
          <a:p>
            <a:pPr algn="ctr">
              <a:buNone/>
            </a:pPr>
            <a:r>
              <a:rPr lang="cs-CZ" sz="2800" b="1" dirty="0" smtClean="0">
                <a:solidFill>
                  <a:srgbClr val="0070C0"/>
                </a:solidFill>
              </a:rPr>
              <a:t>mezi Ministerstvem školství Ruské federace </a:t>
            </a:r>
          </a:p>
          <a:p>
            <a:pPr algn="ctr">
              <a:buNone/>
            </a:pPr>
            <a:endParaRPr lang="cs-CZ" sz="2800" b="1" dirty="0" smtClean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cs-CZ" sz="2800" b="1" dirty="0" smtClean="0">
                <a:solidFill>
                  <a:srgbClr val="0070C0"/>
                </a:solidFill>
              </a:rPr>
              <a:t>a Ministerstvem školství, mládeže a tělovýchovy </a:t>
            </a:r>
          </a:p>
          <a:p>
            <a:pPr algn="ctr">
              <a:buNone/>
            </a:pPr>
            <a:r>
              <a:rPr lang="cs-CZ" sz="2800" b="1" dirty="0" smtClean="0">
                <a:solidFill>
                  <a:srgbClr val="0070C0"/>
                </a:solidFill>
              </a:rPr>
              <a:t>České republiky </a:t>
            </a:r>
          </a:p>
          <a:p>
            <a:pPr algn="ctr">
              <a:buNone/>
            </a:pPr>
            <a:endParaRPr lang="cs-CZ" sz="2800" b="1" dirty="0" smtClean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cs-CZ" sz="2800" b="1" dirty="0" smtClean="0">
                <a:solidFill>
                  <a:srgbClr val="0070C0"/>
                </a:solidFill>
              </a:rPr>
              <a:t>o spolupráci v oblasti školství a vědy na léta 2001-2004, které se automaticky prolonguje dodnes</a:t>
            </a:r>
            <a:endParaRPr lang="cs-CZ" sz="2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9"/>
            <a:ext cx="8229600" cy="5343872"/>
          </a:xfrm>
        </p:spPr>
        <p:txBody>
          <a:bodyPr/>
          <a:lstStyle/>
          <a:p>
            <a:pPr algn="ctr"/>
            <a:r>
              <a:rPr lang="cs-CZ" dirty="0" smtClean="0"/>
              <a:t>Federální zákon ze dne 29. prosince 2012 č. 273 – </a:t>
            </a:r>
            <a:r>
              <a:rPr lang="cs-CZ" dirty="0" err="1" smtClean="0"/>
              <a:t>FZ</a:t>
            </a:r>
            <a:r>
              <a:rPr lang="cs-CZ" dirty="0" smtClean="0"/>
              <a:t> „O vzdělávání v Ruské federaci“</a:t>
            </a:r>
          </a:p>
          <a:p>
            <a:pPr algn="ctr">
              <a:buNone/>
            </a:pPr>
            <a:endParaRPr lang="cs-CZ" dirty="0" smtClean="0"/>
          </a:p>
          <a:p>
            <a:pPr algn="ctr"/>
            <a:r>
              <a:rPr lang="cs-CZ" dirty="0" smtClean="0"/>
              <a:t>Rozhodnutí vlády Ruské federace ze dne 8. října 2013 </a:t>
            </a:r>
          </a:p>
          <a:p>
            <a:pPr algn="ctr">
              <a:buNone/>
            </a:pPr>
            <a:r>
              <a:rPr lang="cs-CZ" dirty="0" smtClean="0"/>
              <a:t>č. 891 „O stanovení kvóty na vzdělávání pro cizince a osoby bez občanství v </a:t>
            </a:r>
            <a:r>
              <a:rPr lang="cs-CZ" dirty="0" err="1" smtClean="0"/>
              <a:t>RF</a:t>
            </a:r>
            <a:r>
              <a:rPr lang="cs-CZ" dirty="0" smtClean="0"/>
              <a:t>“</a:t>
            </a:r>
          </a:p>
          <a:p>
            <a:pPr algn="ctr">
              <a:buNone/>
            </a:pPr>
            <a:endParaRPr lang="cs-CZ" dirty="0" smtClean="0"/>
          </a:p>
          <a:p>
            <a:pPr algn="ctr"/>
            <a:r>
              <a:rPr lang="cs-CZ" dirty="0" smtClean="0"/>
              <a:t>Nařízení Ministerstva pro školství a vědu </a:t>
            </a:r>
            <a:r>
              <a:rPr lang="cs-CZ" dirty="0" err="1" smtClean="0"/>
              <a:t>RF</a:t>
            </a:r>
            <a:r>
              <a:rPr lang="cs-CZ" dirty="0" smtClean="0"/>
              <a:t> ze dne 28. července 2014 č. 844 „O způsobu přijímání cizinců a osob bez občanství ke studiu v mezích stanovené vládou </a:t>
            </a:r>
            <a:r>
              <a:rPr lang="cs-CZ" dirty="0" err="1" smtClean="0"/>
              <a:t>RF</a:t>
            </a:r>
            <a:r>
              <a:rPr lang="cs-CZ" dirty="0" smtClean="0"/>
              <a:t> kvóty na vzdělávání cizinců a osob bez občanství v </a:t>
            </a:r>
            <a:r>
              <a:rPr lang="cs-CZ" dirty="0" err="1" smtClean="0"/>
              <a:t>RF</a:t>
            </a:r>
            <a:r>
              <a:rPr lang="cs-CZ" dirty="0" smtClean="0"/>
              <a:t>“</a:t>
            </a:r>
            <a:endParaRPr lang="cs-CZ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9" name="Rectangle 9"/>
          <p:cNvSpPr>
            <a:spLocks noGrp="1" noChangeArrowheads="1"/>
          </p:cNvSpPr>
          <p:nvPr>
            <p:ph type="title"/>
          </p:nvPr>
        </p:nvSpPr>
        <p:spPr>
          <a:xfrm>
            <a:off x="2699792" y="1484784"/>
            <a:ext cx="6059487" cy="648072"/>
          </a:xfrm>
        </p:spPr>
        <p:txBody>
          <a:bodyPr/>
          <a:lstStyle/>
          <a:p>
            <a:r>
              <a:rPr lang="ru-RU" sz="4000" b="1" dirty="0"/>
              <a:t/>
            </a:r>
            <a:br>
              <a:rPr lang="ru-RU" sz="4000" b="1" dirty="0"/>
            </a:br>
            <a:r>
              <a:rPr lang="cs-CZ" sz="4000" b="1" dirty="0" smtClean="0"/>
              <a:t>	</a:t>
            </a:r>
            <a:r>
              <a:rPr lang="cs-CZ" sz="4000" b="1" dirty="0" smtClean="0">
                <a:solidFill>
                  <a:srgbClr val="0070C0"/>
                </a:solidFill>
              </a:rPr>
              <a:t>RUSKÁ FEDERACE</a:t>
            </a:r>
            <a:r>
              <a:rPr lang="ru-RU" sz="4000" b="1" dirty="0"/>
              <a:t/>
            </a:r>
            <a:br>
              <a:rPr lang="ru-RU" sz="4000" b="1" dirty="0"/>
            </a:br>
            <a:endParaRPr lang="ru-RU" sz="4000" b="1" dirty="0"/>
          </a:p>
        </p:txBody>
      </p:sp>
      <p:sp>
        <p:nvSpPr>
          <p:cNvPr id="35850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79512" y="2420938"/>
            <a:ext cx="8964488" cy="4248150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cs-CZ" sz="2000" b="1" dirty="0" smtClean="0"/>
              <a:t>Krátké uvedení</a:t>
            </a:r>
            <a:r>
              <a:rPr lang="ru-RU" sz="2000" b="1" dirty="0" smtClean="0"/>
              <a:t>:</a:t>
            </a:r>
            <a:endParaRPr lang="ru-RU" sz="2000" b="1" dirty="0"/>
          </a:p>
          <a:p>
            <a:pPr>
              <a:lnSpc>
                <a:spcPct val="80000"/>
              </a:lnSpc>
              <a:buFontTx/>
              <a:buNone/>
            </a:pPr>
            <a:endParaRPr lang="ru-RU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dirty="0" smtClean="0"/>
              <a:t>Rozloha</a:t>
            </a:r>
            <a:r>
              <a:rPr lang="ru-RU" sz="2000" dirty="0" smtClean="0"/>
              <a:t>: </a:t>
            </a:r>
            <a:r>
              <a:rPr lang="ru-RU" sz="2000" dirty="0"/>
              <a:t>			</a:t>
            </a:r>
            <a:r>
              <a:rPr lang="ru-RU" sz="2000" dirty="0" smtClean="0"/>
              <a:t>17 125 187 </a:t>
            </a:r>
            <a:r>
              <a:rPr lang="cs-CZ" sz="2000" dirty="0" smtClean="0"/>
              <a:t>km</a:t>
            </a:r>
            <a:r>
              <a:rPr lang="ru-RU" sz="2000" dirty="0" smtClean="0"/>
              <a:t>2</a:t>
            </a:r>
            <a:endParaRPr lang="ru-RU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dirty="0" smtClean="0"/>
              <a:t>Hlavní město</a:t>
            </a:r>
            <a:r>
              <a:rPr lang="ru-RU" sz="2000" dirty="0" smtClean="0"/>
              <a:t>: </a:t>
            </a:r>
            <a:r>
              <a:rPr lang="ru-RU" sz="2000" dirty="0"/>
              <a:t>			</a:t>
            </a:r>
            <a:r>
              <a:rPr lang="cs-CZ" sz="2000" dirty="0" smtClean="0"/>
              <a:t>Moskva</a:t>
            </a:r>
            <a:endParaRPr lang="ru-RU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dirty="0" smtClean="0"/>
              <a:t>Počet obyvatel</a:t>
            </a:r>
            <a:r>
              <a:rPr lang="ru-RU" sz="2000" dirty="0" smtClean="0"/>
              <a:t>: </a:t>
            </a:r>
            <a:r>
              <a:rPr lang="cs-CZ" sz="2000" dirty="0" smtClean="0"/>
              <a:t>	</a:t>
            </a:r>
            <a:r>
              <a:rPr lang="ru-RU" sz="2000" dirty="0"/>
              <a:t>		</a:t>
            </a:r>
            <a:r>
              <a:rPr lang="ru-RU" sz="2000" dirty="0" smtClean="0"/>
              <a:t>146 270 033</a:t>
            </a:r>
            <a:endParaRPr lang="ru-RU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dirty="0" smtClean="0"/>
              <a:t>Průměrná teplota</a:t>
            </a:r>
            <a:r>
              <a:rPr lang="ru-RU" sz="2000" dirty="0" smtClean="0"/>
              <a:t>: 		</a:t>
            </a:r>
            <a:r>
              <a:rPr lang="cs-CZ" sz="2000" dirty="0" smtClean="0"/>
              <a:t>v létě od </a:t>
            </a:r>
            <a:r>
              <a:rPr lang="ru-RU" sz="2000" dirty="0" smtClean="0"/>
              <a:t>+1 </a:t>
            </a:r>
            <a:r>
              <a:rPr lang="cs-CZ" sz="2000" dirty="0" smtClean="0"/>
              <a:t>do</a:t>
            </a:r>
            <a:r>
              <a:rPr lang="ru-RU" sz="2000" dirty="0" smtClean="0"/>
              <a:t> + 25</a:t>
            </a:r>
            <a:r>
              <a:rPr lang="cs-CZ" sz="2000" dirty="0" smtClean="0"/>
              <a:t>°C</a:t>
            </a:r>
            <a:r>
              <a:rPr lang="ru-RU" sz="2000" dirty="0"/>
              <a:t>, </a:t>
            </a:r>
            <a:r>
              <a:rPr lang="cs-CZ" sz="2000" dirty="0" smtClean="0"/>
              <a:t>v zimě od</a:t>
            </a:r>
            <a:r>
              <a:rPr lang="ru-RU" sz="2000" dirty="0" smtClean="0"/>
              <a:t> + 6 </a:t>
            </a:r>
            <a:r>
              <a:rPr lang="cs-CZ" sz="2000" dirty="0" smtClean="0"/>
              <a:t>do</a:t>
            </a:r>
            <a:r>
              <a:rPr lang="ru-RU" sz="2000" dirty="0" smtClean="0"/>
              <a:t> –50</a:t>
            </a:r>
            <a:r>
              <a:rPr lang="cs-CZ" sz="2000" dirty="0" smtClean="0"/>
              <a:t>°C</a:t>
            </a:r>
            <a:endParaRPr lang="ru-RU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dirty="0" smtClean="0"/>
              <a:t>Úřední jazyk</a:t>
            </a:r>
            <a:r>
              <a:rPr lang="ru-RU" sz="2000" dirty="0" smtClean="0"/>
              <a:t>: </a:t>
            </a:r>
            <a:r>
              <a:rPr lang="cs-CZ" sz="2000" dirty="0" smtClean="0"/>
              <a:t>	</a:t>
            </a:r>
            <a:r>
              <a:rPr lang="ru-RU" sz="2000" dirty="0"/>
              <a:t>		</a:t>
            </a:r>
            <a:r>
              <a:rPr lang="cs-CZ" sz="2000" dirty="0" smtClean="0"/>
              <a:t>ruština</a:t>
            </a:r>
            <a:endParaRPr lang="ru-RU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dirty="0" smtClean="0"/>
              <a:t>Státní měna</a:t>
            </a:r>
            <a:r>
              <a:rPr lang="ru-RU" sz="2000" dirty="0" smtClean="0"/>
              <a:t>: </a:t>
            </a:r>
            <a:r>
              <a:rPr lang="ru-RU" sz="2000" dirty="0"/>
              <a:t>		</a:t>
            </a:r>
            <a:r>
              <a:rPr lang="cs-CZ" sz="2000" dirty="0" smtClean="0"/>
              <a:t>	ruský rubl </a:t>
            </a:r>
            <a:r>
              <a:rPr lang="ru-RU" sz="2000" dirty="0" smtClean="0"/>
              <a:t>(</a:t>
            </a:r>
            <a:r>
              <a:rPr lang="en-US" sz="2000" dirty="0" err="1" smtClean="0"/>
              <a:t>RUR</a:t>
            </a:r>
            <a:r>
              <a:rPr lang="ru-RU" sz="2000" dirty="0" smtClean="0"/>
              <a:t>, </a:t>
            </a:r>
            <a:r>
              <a:rPr lang="cs-CZ" sz="2000" dirty="0" smtClean="0"/>
              <a:t>₽)</a:t>
            </a:r>
            <a:endParaRPr lang="ru-RU" sz="2000" dirty="0"/>
          </a:p>
          <a:p>
            <a:pPr>
              <a:lnSpc>
                <a:spcPct val="80000"/>
              </a:lnSpc>
              <a:buFontTx/>
              <a:buNone/>
            </a:pPr>
            <a:endParaRPr lang="ru-RU" sz="20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dirty="0" smtClean="0"/>
              <a:t>Rozkládá se ve Východní Evropě a Severní Asii</a:t>
            </a:r>
            <a:endParaRPr lang="ru-RU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dirty="0" smtClean="0"/>
              <a:t>Rozlohou největší stát ve světě, počtem obyvatel na devátém místě</a:t>
            </a:r>
            <a:endParaRPr lang="ru-RU" sz="2000" dirty="0"/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 dirty="0" smtClean="0"/>
              <a:t>Složení</a:t>
            </a:r>
            <a:r>
              <a:rPr lang="ru-RU" sz="2000" dirty="0" smtClean="0"/>
              <a:t>: </a:t>
            </a:r>
            <a:r>
              <a:rPr lang="cs-CZ" sz="2000" b="1" dirty="0" smtClean="0"/>
              <a:t>83 subjektů</a:t>
            </a:r>
            <a:r>
              <a:rPr lang="cs-CZ" sz="2000" dirty="0" smtClean="0"/>
              <a:t>: </a:t>
            </a:r>
            <a:r>
              <a:rPr lang="ru-RU" sz="2000" dirty="0" smtClean="0"/>
              <a:t>22 </a:t>
            </a:r>
            <a:r>
              <a:rPr lang="cs-CZ" sz="2000" dirty="0" smtClean="0"/>
              <a:t>republik</a:t>
            </a:r>
            <a:r>
              <a:rPr lang="ru-RU" sz="2000" dirty="0" smtClean="0"/>
              <a:t>, </a:t>
            </a:r>
            <a:r>
              <a:rPr lang="cs-CZ" sz="2000" dirty="0" smtClean="0"/>
              <a:t>2 města federálního významu, 9 krajů, </a:t>
            </a:r>
            <a:br>
              <a:rPr lang="cs-CZ" sz="2000" dirty="0" smtClean="0"/>
            </a:br>
            <a:r>
              <a:rPr lang="cs-CZ" sz="2000" dirty="0" smtClean="0"/>
              <a:t>	46 oblastí, 1 autonomní oblast, 1 pronajímané teritorium, </a:t>
            </a:r>
            <a:br>
              <a:rPr lang="cs-CZ" sz="2000" dirty="0" smtClean="0"/>
            </a:br>
            <a:r>
              <a:rPr lang="cs-CZ" sz="2000" dirty="0" smtClean="0"/>
              <a:t>	8 federálních okruhů a 1099 měst</a:t>
            </a:r>
            <a:endParaRPr lang="ru-RU" sz="2000" dirty="0"/>
          </a:p>
        </p:txBody>
      </p:sp>
      <p:pic>
        <p:nvPicPr>
          <p:cNvPr id="5" name="Picture 2" descr="Флаг. Гимн. Герб. Урок в 3 (1-4) класс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400" y="404664"/>
            <a:ext cx="2064310" cy="24482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544616"/>
          </a:xfrm>
        </p:spPr>
        <p:txBody>
          <a:bodyPr/>
          <a:lstStyle/>
          <a:p>
            <a:pPr algn="ctr">
              <a:buNone/>
            </a:pPr>
            <a:r>
              <a:rPr lang="cs-CZ" sz="6000" b="1" dirty="0" smtClean="0">
                <a:solidFill>
                  <a:schemeClr val="accent1">
                    <a:lumMod val="75000"/>
                  </a:schemeClr>
                </a:solidFill>
              </a:rPr>
              <a:t>Od roku 2015 </a:t>
            </a:r>
          </a:p>
          <a:p>
            <a:pPr algn="ctr">
              <a:buNone/>
            </a:pPr>
            <a:r>
              <a:rPr lang="cs-CZ" sz="6000" b="1" dirty="0" smtClean="0">
                <a:solidFill>
                  <a:schemeClr val="accent1">
                    <a:lumMod val="75000"/>
                  </a:schemeClr>
                </a:solidFill>
              </a:rPr>
              <a:t>Je Rusko zařazeno </a:t>
            </a:r>
          </a:p>
          <a:p>
            <a:pPr algn="ctr">
              <a:buNone/>
            </a:pPr>
            <a:r>
              <a:rPr lang="cs-CZ" sz="6000" b="1" dirty="0" smtClean="0">
                <a:solidFill>
                  <a:schemeClr val="accent1">
                    <a:lumMod val="75000"/>
                  </a:schemeClr>
                </a:solidFill>
              </a:rPr>
              <a:t>do programu</a:t>
            </a:r>
          </a:p>
          <a:p>
            <a:pPr algn="ctr">
              <a:buNone/>
            </a:pPr>
            <a:r>
              <a:rPr lang="cs-CZ" sz="6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6000" b="1" dirty="0" err="1" smtClean="0">
                <a:solidFill>
                  <a:schemeClr val="accent1">
                    <a:lumMod val="75000"/>
                  </a:schemeClr>
                </a:solidFill>
              </a:rPr>
              <a:t>ERASMUS</a:t>
            </a:r>
            <a:r>
              <a:rPr lang="cs-CZ" sz="6000" b="1" dirty="0" smtClean="0">
                <a:solidFill>
                  <a:schemeClr val="accent1">
                    <a:lumMod val="75000"/>
                  </a:schemeClr>
                </a:solidFill>
              </a:rPr>
              <a:t>+</a:t>
            </a:r>
            <a:endParaRPr lang="cs-CZ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3"/>
            <a:ext cx="8229600" cy="4767808"/>
          </a:xfrm>
        </p:spPr>
        <p:txBody>
          <a:bodyPr/>
          <a:lstStyle/>
          <a:p>
            <a:pPr algn="ctr">
              <a:buNone/>
            </a:pPr>
            <a:r>
              <a:rPr lang="cs-CZ" sz="6600" b="1" dirty="0" smtClean="0">
                <a:solidFill>
                  <a:schemeClr val="accent1">
                    <a:lumMod val="75000"/>
                  </a:schemeClr>
                </a:solidFill>
              </a:rPr>
              <a:t>Od roku 2010</a:t>
            </a:r>
          </a:p>
          <a:p>
            <a:pPr algn="ctr">
              <a:buNone/>
            </a:pPr>
            <a:r>
              <a:rPr lang="cs-CZ" sz="6600" b="1" dirty="0" smtClean="0">
                <a:solidFill>
                  <a:schemeClr val="accent1">
                    <a:lumMod val="75000"/>
                  </a:schemeClr>
                </a:solidFill>
              </a:rPr>
              <a:t> Boloňský proces</a:t>
            </a:r>
            <a:endParaRPr lang="cs-CZ" sz="6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916832"/>
            <a:ext cx="8424936" cy="4389437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b="1" dirty="0"/>
              <a:t>	</a:t>
            </a:r>
            <a:r>
              <a:rPr lang="cs-CZ" sz="3600" b="1" dirty="0" smtClean="0">
                <a:solidFill>
                  <a:srgbClr val="990099"/>
                </a:solidFill>
              </a:rPr>
              <a:t>Česká republika</a:t>
            </a:r>
            <a:r>
              <a:rPr lang="ru-RU" sz="3600" b="1" dirty="0" smtClean="0">
                <a:solidFill>
                  <a:srgbClr val="990099"/>
                </a:solidFill>
              </a:rPr>
              <a:t>:</a:t>
            </a:r>
            <a:endParaRPr lang="ru-RU" sz="3600" dirty="0">
              <a:solidFill>
                <a:srgbClr val="990099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ru-RU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ru-RU" dirty="0" smtClean="0">
                <a:solidFill>
                  <a:srgbClr val="CC0000"/>
                </a:solidFill>
              </a:rPr>
              <a:t>- </a:t>
            </a:r>
            <a:r>
              <a:rPr lang="cs-CZ" dirty="0" smtClean="0">
                <a:solidFill>
                  <a:srgbClr val="CC0000"/>
                </a:solidFill>
              </a:rPr>
              <a:t>přibližně </a:t>
            </a:r>
            <a:r>
              <a:rPr lang="ru-RU" dirty="0" smtClean="0">
                <a:solidFill>
                  <a:srgbClr val="CC0000"/>
                </a:solidFill>
              </a:rPr>
              <a:t>10 500 000 </a:t>
            </a:r>
            <a:r>
              <a:rPr lang="cs-CZ" dirty="0" smtClean="0">
                <a:solidFill>
                  <a:srgbClr val="CC0000"/>
                </a:solidFill>
              </a:rPr>
              <a:t>obyvatel</a:t>
            </a:r>
            <a:endParaRPr lang="ru-RU" dirty="0" smtClean="0">
              <a:solidFill>
                <a:srgbClr val="CC0000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ru-RU" dirty="0" smtClean="0">
              <a:solidFill>
                <a:srgbClr val="CC0000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ru-RU" dirty="0" smtClean="0">
                <a:solidFill>
                  <a:srgbClr val="CC0000"/>
                </a:solidFill>
              </a:rPr>
              <a:t> - 28 </a:t>
            </a:r>
            <a:r>
              <a:rPr lang="cs-CZ" dirty="0" smtClean="0">
                <a:solidFill>
                  <a:srgbClr val="CC0000"/>
                </a:solidFill>
              </a:rPr>
              <a:t>veřejných vysokých škol </a:t>
            </a:r>
            <a:r>
              <a:rPr lang="ru-RU" dirty="0" smtClean="0">
                <a:solidFill>
                  <a:srgbClr val="CC0000"/>
                </a:solidFill>
              </a:rPr>
              <a:t>(</a:t>
            </a:r>
            <a:r>
              <a:rPr lang="cs-CZ" dirty="0" smtClean="0">
                <a:solidFill>
                  <a:srgbClr val="CC0000"/>
                </a:solidFill>
              </a:rPr>
              <a:t>vzdělání bezplatné</a:t>
            </a:r>
            <a:r>
              <a:rPr lang="ru-RU" dirty="0" smtClean="0">
                <a:solidFill>
                  <a:srgbClr val="CC0000"/>
                </a:solidFill>
              </a:rPr>
              <a:t>)</a:t>
            </a:r>
          </a:p>
          <a:p>
            <a:pPr>
              <a:lnSpc>
                <a:spcPct val="90000"/>
              </a:lnSpc>
              <a:buNone/>
            </a:pPr>
            <a:r>
              <a:rPr lang="ru-RU" dirty="0" smtClean="0">
                <a:solidFill>
                  <a:srgbClr val="CC0000"/>
                </a:solidFill>
              </a:rPr>
              <a:t> - 44 </a:t>
            </a:r>
            <a:r>
              <a:rPr lang="cs-CZ" dirty="0" smtClean="0">
                <a:solidFill>
                  <a:srgbClr val="CC0000"/>
                </a:solidFill>
              </a:rPr>
              <a:t>soukromých vysokých škol (vzdělání placené</a:t>
            </a:r>
            <a:r>
              <a:rPr lang="ru-RU" dirty="0" smtClean="0">
                <a:solidFill>
                  <a:srgbClr val="CC0000"/>
                </a:solidFill>
              </a:rPr>
              <a:t>)</a:t>
            </a:r>
            <a:endParaRPr lang="ru-RU" dirty="0">
              <a:solidFill>
                <a:srgbClr val="CC0000"/>
              </a:solidFill>
            </a:endParaRPr>
          </a:p>
        </p:txBody>
      </p:sp>
      <p:pic>
        <p:nvPicPr>
          <p:cNvPr id="69637" name="Picture 5" descr="Již od roku 1348 vyučuje české vzdělance nejstarší univerzita ve střední Evropě - dnešní Univerzita Karlova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447926" cy="1700808"/>
          </a:xfrm>
          <a:prstGeom prst="rect">
            <a:avLst/>
          </a:prstGeom>
          <a:noFill/>
        </p:spPr>
      </p:pic>
      <p:pic>
        <p:nvPicPr>
          <p:cNvPr id="38916" name="Picture 4" descr="Рейтинг университетов мира - Газет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5228" y="0"/>
            <a:ext cx="2878772" cy="1988840"/>
          </a:xfrm>
          <a:prstGeom prst="rect">
            <a:avLst/>
          </a:prstGeom>
          <a:noFill/>
        </p:spPr>
      </p:pic>
      <p:pic>
        <p:nvPicPr>
          <p:cNvPr id="38918" name="Picture 6" descr="Масариков университет в Брн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5001042"/>
            <a:ext cx="2987824" cy="1856958"/>
          </a:xfrm>
          <a:prstGeom prst="rect">
            <a:avLst/>
          </a:prstGeom>
          <a:noFill/>
        </p:spPr>
      </p:pic>
      <p:pic>
        <p:nvPicPr>
          <p:cNvPr id="38920" name="Picture 8" descr="Русский центр в Пльзен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5157192"/>
            <a:ext cx="2487532" cy="1512168"/>
          </a:xfrm>
          <a:prstGeom prst="rect">
            <a:avLst/>
          </a:prstGeom>
          <a:noFill/>
        </p:spPr>
      </p:pic>
      <p:pic>
        <p:nvPicPr>
          <p:cNvPr id="38922" name="Picture 10" descr="Вузы Чехии - Каталог &quot;Недвижимость Чехии&quot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995174"/>
            <a:ext cx="2771800" cy="1862826"/>
          </a:xfrm>
          <a:prstGeom prst="rect">
            <a:avLst/>
          </a:prstGeom>
          <a:noFill/>
        </p:spPr>
      </p:pic>
      <p:pic>
        <p:nvPicPr>
          <p:cNvPr id="38924" name="Picture 12" descr="Студенты Чешского технического университета создали сайт для иностранных абитуриентов. Обучение за рубежом - для образования нет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8144" y="2276872"/>
            <a:ext cx="2437235" cy="1261269"/>
          </a:xfrm>
          <a:prstGeom prst="rect">
            <a:avLst/>
          </a:prstGeom>
          <a:noFill/>
        </p:spPr>
      </p:pic>
      <p:pic>
        <p:nvPicPr>
          <p:cNvPr id="38928" name="Picture 16" descr="Технический университет Брно, высшее образование за рубежом, одесса учиться за границей, языковые курсы за рубежом, образование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332656"/>
            <a:ext cx="1802871" cy="10801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rs.gov.ru/sites/default/files/styles/photo_main_940/public/1-02.jpg?itok=3tpx1CMC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4768" y="3645024"/>
            <a:ext cx="4809231" cy="3212976"/>
          </a:xfrm>
          <a:prstGeom prst="rect">
            <a:avLst/>
          </a:prstGeom>
          <a:noFill/>
        </p:spPr>
      </p:pic>
      <p:pic>
        <p:nvPicPr>
          <p:cNvPr id="5" name="Picture 6" descr="http://rs.gov.ru/sites/default/files/styles/photo_main_940/public/1-22.jpg?itok=Tj1v3my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2699792" cy="3573017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43808" y="260648"/>
            <a:ext cx="6069360" cy="782960"/>
          </a:xfrm>
        </p:spPr>
        <p:txBody>
          <a:bodyPr/>
          <a:lstStyle/>
          <a:p>
            <a:pPr algn="ctr"/>
            <a:r>
              <a:rPr lang="cs-CZ" sz="4000" b="1" dirty="0" smtClean="0"/>
              <a:t>RUSKÁ FEDERACE</a:t>
            </a:r>
            <a:endParaRPr lang="cs-CZ" sz="4000" b="1" dirty="0"/>
          </a:p>
        </p:txBody>
      </p:sp>
      <p:sp>
        <p:nvSpPr>
          <p:cNvPr id="6" name="Obdélník 5"/>
          <p:cNvSpPr/>
          <p:nvPr/>
        </p:nvSpPr>
        <p:spPr>
          <a:xfrm>
            <a:off x="3635896" y="1412776"/>
            <a:ext cx="5561138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146</a:t>
            </a:r>
            <a:r>
              <a:rPr lang="ru-RU" sz="2800" baseline="0" dirty="0" smtClean="0">
                <a:solidFill>
                  <a:schemeClr val="bg2">
                    <a:lumMod val="25000"/>
                  </a:schemeClr>
                </a:solidFill>
              </a:rPr>
              <a:t> 000 000 </a:t>
            </a:r>
            <a:r>
              <a:rPr lang="cs-CZ" sz="2800" dirty="0" smtClean="0">
                <a:solidFill>
                  <a:schemeClr val="bg2">
                    <a:lumMod val="25000"/>
                  </a:schemeClr>
                </a:solidFill>
              </a:rPr>
              <a:t>obyvatel</a:t>
            </a:r>
            <a:endParaRPr lang="ru-RU" sz="2800" baseline="0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Tx/>
              <a:buChar char="-"/>
            </a:pPr>
            <a:endParaRPr lang="ru-RU" sz="28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3009 </a:t>
            </a:r>
            <a:r>
              <a:rPr lang="cs-CZ" sz="2800" dirty="0" smtClean="0">
                <a:solidFill>
                  <a:schemeClr val="bg2">
                    <a:lumMod val="25000"/>
                  </a:schemeClr>
                </a:solidFill>
              </a:rPr>
              <a:t>veřejných vysokých škol</a:t>
            </a:r>
            <a:endParaRPr lang="ru-RU" sz="2800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1028 </a:t>
            </a:r>
            <a:r>
              <a:rPr lang="cs-CZ" sz="2800" dirty="0" smtClean="0">
                <a:solidFill>
                  <a:schemeClr val="bg2">
                    <a:lumMod val="25000"/>
                  </a:schemeClr>
                </a:solidFill>
              </a:rPr>
              <a:t>soukromých vysokých škol</a:t>
            </a:r>
            <a:endParaRPr lang="ru-RU" sz="2800" baseline="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07504" y="3861048"/>
            <a:ext cx="4032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>
                <a:solidFill>
                  <a:schemeClr val="accent4">
                    <a:lumMod val="75000"/>
                  </a:schemeClr>
                </a:solidFill>
              </a:rPr>
              <a:t>ve všech školách</a:t>
            </a:r>
            <a:endParaRPr lang="ru-RU" sz="2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endParaRPr lang="ru-RU" sz="2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cs-CZ" sz="2400" dirty="0" smtClean="0">
                <a:solidFill>
                  <a:schemeClr val="accent4">
                    <a:lumMod val="75000"/>
                  </a:schemeClr>
                </a:solidFill>
              </a:rPr>
              <a:t>můžete studovat</a:t>
            </a:r>
          </a:p>
          <a:p>
            <a:pPr algn="ctr"/>
            <a:r>
              <a:rPr lang="cs-CZ" sz="2400" dirty="0" smtClean="0">
                <a:solidFill>
                  <a:schemeClr val="accent4">
                    <a:lumMod val="75000"/>
                  </a:schemeClr>
                </a:solidFill>
              </a:rPr>
              <a:t>i vy</a:t>
            </a:r>
            <a:endParaRPr lang="ru-RU" sz="2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endParaRPr lang="ru-RU" sz="2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cs-CZ" sz="2400" dirty="0" smtClean="0">
                <a:solidFill>
                  <a:schemeClr val="accent4">
                    <a:lumMod val="75000"/>
                  </a:schemeClr>
                </a:solidFill>
              </a:rPr>
              <a:t>všechny programy a obory</a:t>
            </a:r>
            <a:endParaRPr lang="cs-CZ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C02208"/>
                </a:solidFill>
              </a:rPr>
              <a:t>MOSKVA</a:t>
            </a:r>
            <a:endParaRPr lang="cs-CZ" dirty="0">
              <a:solidFill>
                <a:srgbClr val="C02208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i="1" dirty="0" smtClean="0">
                <a:solidFill>
                  <a:srgbClr val="3333FF"/>
                </a:solidFill>
              </a:rPr>
              <a:t>- </a:t>
            </a:r>
            <a:r>
              <a:rPr lang="cs-CZ" i="1" dirty="0" smtClean="0">
                <a:solidFill>
                  <a:srgbClr val="3333FF"/>
                </a:solidFill>
              </a:rPr>
              <a:t>PŘIBLIŽNĚ </a:t>
            </a:r>
            <a:r>
              <a:rPr lang="ru-RU" i="1" dirty="0" smtClean="0">
                <a:solidFill>
                  <a:srgbClr val="3333FF"/>
                </a:solidFill>
              </a:rPr>
              <a:t>12 000 000 </a:t>
            </a:r>
            <a:r>
              <a:rPr lang="cs-CZ" i="1" dirty="0" smtClean="0">
                <a:solidFill>
                  <a:srgbClr val="3333FF"/>
                </a:solidFill>
              </a:rPr>
              <a:t>OBYVATEL</a:t>
            </a:r>
            <a:endParaRPr lang="ru-RU" i="1" dirty="0" smtClean="0">
              <a:solidFill>
                <a:srgbClr val="3333FF"/>
              </a:solidFill>
            </a:endParaRPr>
          </a:p>
          <a:p>
            <a:pPr algn="ctr"/>
            <a:endParaRPr lang="ru-RU" i="1" dirty="0" smtClean="0">
              <a:solidFill>
                <a:srgbClr val="3333FF"/>
              </a:solidFill>
            </a:endParaRPr>
          </a:p>
          <a:p>
            <a:pPr algn="ctr">
              <a:buNone/>
            </a:pPr>
            <a:r>
              <a:rPr lang="ru-RU" i="1" dirty="0" smtClean="0">
                <a:solidFill>
                  <a:srgbClr val="3333FF"/>
                </a:solidFill>
              </a:rPr>
              <a:t> - 294 </a:t>
            </a:r>
            <a:r>
              <a:rPr lang="cs-CZ" i="1" dirty="0" smtClean="0">
                <a:solidFill>
                  <a:srgbClr val="3333FF"/>
                </a:solidFill>
              </a:rPr>
              <a:t>UNIVERZIT A VYSOKÝCH ŠKOL</a:t>
            </a:r>
            <a:endParaRPr lang="cs-CZ" i="1" dirty="0">
              <a:solidFill>
                <a:srgbClr val="3333FF"/>
              </a:solidFill>
            </a:endParaRPr>
          </a:p>
        </p:txBody>
      </p:sp>
      <p:pic>
        <p:nvPicPr>
          <p:cNvPr id="43010" name="Picture 2" descr="Реальные пацаны 5 сезон 8 серия смотреть онлайн бесплатно в хорошем качестве реальные пацаны 8 серия 5 сезон смотреть онлайн &quot; 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2728" y="1"/>
            <a:ext cx="3091272" cy="2060848"/>
          </a:xfrm>
          <a:prstGeom prst="rect">
            <a:avLst/>
          </a:prstGeom>
          <a:noFill/>
        </p:spPr>
      </p:pic>
      <p:pic>
        <p:nvPicPr>
          <p:cNvPr id="43012" name="Picture 4" descr="Скачать изображение #38969 - DesktopVenue - Обои для рабочего стол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2961949" cy="2060847"/>
          </a:xfrm>
          <a:prstGeom prst="rect">
            <a:avLst/>
          </a:prstGeom>
          <a:noFill/>
        </p:spPr>
      </p:pic>
      <p:pic>
        <p:nvPicPr>
          <p:cNvPr id="43014" name="Picture 6" descr="Fotoart красивые фото стран мира - Лучшие по рейтинг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79150"/>
            <a:ext cx="2771800" cy="2078850"/>
          </a:xfrm>
          <a:prstGeom prst="rect">
            <a:avLst/>
          </a:prstGeom>
          <a:noFill/>
        </p:spPr>
      </p:pic>
      <p:pic>
        <p:nvPicPr>
          <p:cNvPr id="43016" name="Picture 8" descr="сити, ночь, Москва, Москва-сити - (картинка, изображение, фото, обои 462528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61856" y="4869160"/>
            <a:ext cx="3182144" cy="198884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4293096"/>
            <a:ext cx="822960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cs-CZ" b="1" dirty="0" smtClean="0">
                <a:solidFill>
                  <a:schemeClr val="bg2">
                    <a:lumMod val="50000"/>
                  </a:schemeClr>
                </a:solidFill>
              </a:rPr>
              <a:t>JAKÉ VYSOKÉ ŠKOLY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cs-CZ" b="1" dirty="0" smtClean="0">
                <a:solidFill>
                  <a:schemeClr val="bg2">
                    <a:lumMod val="50000"/>
                  </a:schemeClr>
                </a:solidFill>
              </a:rPr>
              <a:t>ZNÁTE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cs-CZ" b="1" dirty="0" smtClean="0">
                <a:solidFill>
                  <a:schemeClr val="bg2">
                    <a:lumMod val="50000"/>
                  </a:schemeClr>
                </a:solidFill>
              </a:rPr>
              <a:t>V RUSKU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?</a:t>
            </a:r>
            <a:endParaRPr lang="cs-CZ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052736"/>
            <a:ext cx="8496944" cy="4389437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- </a:t>
            </a:r>
            <a:r>
              <a:rPr lang="cs-CZ" dirty="0" smtClean="0">
                <a:solidFill>
                  <a:srgbClr val="0070C0"/>
                </a:solidFill>
              </a:rPr>
              <a:t>Moskevská státní </a:t>
            </a:r>
            <a:r>
              <a:rPr lang="cs-CZ" dirty="0" err="1" smtClean="0">
                <a:solidFill>
                  <a:srgbClr val="0070C0"/>
                </a:solidFill>
              </a:rPr>
              <a:t>Lomonoso</a:t>
            </a:r>
            <a:r>
              <a:rPr lang="en-US" dirty="0" err="1" smtClean="0">
                <a:solidFill>
                  <a:srgbClr val="0070C0"/>
                </a:solidFill>
              </a:rPr>
              <a:t>vo</a:t>
            </a:r>
            <a:r>
              <a:rPr lang="cs-CZ" dirty="0" err="1" smtClean="0">
                <a:solidFill>
                  <a:srgbClr val="0070C0"/>
                </a:solidFill>
              </a:rPr>
              <a:t>va</a:t>
            </a:r>
            <a:r>
              <a:rPr lang="cs-CZ" dirty="0" smtClean="0">
                <a:solidFill>
                  <a:srgbClr val="0070C0"/>
                </a:solidFill>
              </a:rPr>
              <a:t> univerzita</a:t>
            </a:r>
            <a:endParaRPr lang="ru-RU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- </a:t>
            </a:r>
            <a:r>
              <a:rPr lang="cs-CZ" dirty="0" smtClean="0">
                <a:solidFill>
                  <a:srgbClr val="0070C0"/>
                </a:solidFill>
              </a:rPr>
              <a:t>Petrohradská státní univerzita</a:t>
            </a:r>
            <a:endParaRPr lang="ru-RU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- </a:t>
            </a:r>
            <a:r>
              <a:rPr lang="cs-CZ" dirty="0" smtClean="0">
                <a:solidFill>
                  <a:srgbClr val="0070C0"/>
                </a:solidFill>
              </a:rPr>
              <a:t>Ruská univerzita družby národů</a:t>
            </a:r>
            <a:endParaRPr lang="ru-RU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- </a:t>
            </a:r>
            <a:r>
              <a:rPr lang="cs-CZ" dirty="0" smtClean="0">
                <a:solidFill>
                  <a:srgbClr val="0070C0"/>
                </a:solidFill>
              </a:rPr>
              <a:t>Moskevská státní vysoká škola mezinárodních vztahů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- </a:t>
            </a:r>
            <a:r>
              <a:rPr lang="cs-CZ" dirty="0" smtClean="0">
                <a:solidFill>
                  <a:srgbClr val="0070C0"/>
                </a:solidFill>
              </a:rPr>
              <a:t>Moskevská státní technická univerzita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cs-CZ" dirty="0" err="1" smtClean="0">
                <a:solidFill>
                  <a:srgbClr val="0070C0"/>
                </a:solidFill>
              </a:rPr>
              <a:t>M</a:t>
            </a:r>
            <a:r>
              <a:rPr lang="cs-CZ" dirty="0" smtClean="0">
                <a:solidFill>
                  <a:srgbClr val="0070C0"/>
                </a:solidFill>
              </a:rPr>
              <a:t>.</a:t>
            </a:r>
            <a:r>
              <a:rPr lang="cs-CZ" dirty="0" err="1" smtClean="0">
                <a:solidFill>
                  <a:srgbClr val="0070C0"/>
                </a:solidFill>
              </a:rPr>
              <a:t>E.Baumana</a:t>
            </a:r>
            <a:endParaRPr lang="ru-RU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- </a:t>
            </a:r>
            <a:r>
              <a:rPr lang="cs-CZ" dirty="0" smtClean="0">
                <a:solidFill>
                  <a:srgbClr val="0070C0"/>
                </a:solidFill>
              </a:rPr>
              <a:t>Vysoká škola ekonomická</a:t>
            </a:r>
            <a:endParaRPr lang="ru-RU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- </a:t>
            </a:r>
            <a:r>
              <a:rPr lang="cs-CZ" dirty="0" smtClean="0">
                <a:solidFill>
                  <a:srgbClr val="0070C0"/>
                </a:solidFill>
              </a:rPr>
              <a:t>Uralská státní univerzita</a:t>
            </a:r>
            <a:endParaRPr lang="ru-RU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- </a:t>
            </a:r>
            <a:r>
              <a:rPr lang="cs-CZ" dirty="0" smtClean="0">
                <a:solidFill>
                  <a:srgbClr val="0070C0"/>
                </a:solidFill>
              </a:rPr>
              <a:t>Ruská ekonomická univerzita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cs-CZ" dirty="0" err="1" smtClean="0">
                <a:solidFill>
                  <a:srgbClr val="0070C0"/>
                </a:solidFill>
              </a:rPr>
              <a:t>G</a:t>
            </a:r>
            <a:r>
              <a:rPr lang="cs-CZ" dirty="0" smtClean="0">
                <a:solidFill>
                  <a:srgbClr val="0070C0"/>
                </a:solidFill>
              </a:rPr>
              <a:t>.</a:t>
            </a:r>
            <a:r>
              <a:rPr lang="cs-CZ" dirty="0" err="1" smtClean="0">
                <a:solidFill>
                  <a:srgbClr val="0070C0"/>
                </a:solidFill>
              </a:rPr>
              <a:t>V</a:t>
            </a:r>
            <a:r>
              <a:rPr lang="cs-CZ" dirty="0" smtClean="0">
                <a:solidFill>
                  <a:srgbClr val="0070C0"/>
                </a:solidFill>
              </a:rPr>
              <a:t>.</a:t>
            </a:r>
            <a:r>
              <a:rPr lang="cs-CZ" dirty="0" err="1" smtClean="0">
                <a:solidFill>
                  <a:srgbClr val="0070C0"/>
                </a:solidFill>
              </a:rPr>
              <a:t>Plechanova</a:t>
            </a:r>
            <a:endParaRPr lang="ru-RU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- </a:t>
            </a:r>
            <a:r>
              <a:rPr lang="cs-CZ" dirty="0" err="1" smtClean="0">
                <a:solidFill>
                  <a:srgbClr val="0070C0"/>
                </a:solidFill>
              </a:rPr>
              <a:t>Nižegorodská</a:t>
            </a:r>
            <a:r>
              <a:rPr lang="cs-CZ" dirty="0" smtClean="0">
                <a:solidFill>
                  <a:srgbClr val="0070C0"/>
                </a:solidFill>
              </a:rPr>
              <a:t> státní univerzita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cs-CZ" dirty="0" err="1" smtClean="0">
                <a:solidFill>
                  <a:srgbClr val="0070C0"/>
                </a:solidFill>
              </a:rPr>
              <a:t>N.I.Lobačevského</a:t>
            </a:r>
            <a:endParaRPr lang="ru-RU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- </a:t>
            </a:r>
            <a:r>
              <a:rPr lang="cs-CZ" dirty="0" smtClean="0">
                <a:solidFill>
                  <a:srgbClr val="0070C0"/>
                </a:solidFill>
              </a:rPr>
              <a:t>lékařské, polytechnické, letecké a jiné </a:t>
            </a:r>
            <a:r>
              <a:rPr lang="ru-RU" dirty="0" smtClean="0">
                <a:solidFill>
                  <a:srgbClr val="0070C0"/>
                </a:solidFill>
              </a:rPr>
              <a:t>……………………………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Святейший Патриарх Алексий поздравил ректора МГУ В.А. Садовничего с днем учреждения университета / Новости / Патриархия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764704"/>
            <a:ext cx="3501090" cy="2584496"/>
          </a:xfrm>
          <a:prstGeom prst="rect">
            <a:avLst/>
          </a:prstGeom>
          <a:noFill/>
        </p:spPr>
      </p:pic>
      <p:pic>
        <p:nvPicPr>
          <p:cNvPr id="43014" name="Picture 6" descr="Волкович, Марк Габриэлевич - Википед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996952"/>
            <a:ext cx="2592287" cy="1688001"/>
          </a:xfrm>
          <a:prstGeom prst="rect">
            <a:avLst/>
          </a:prstGeom>
          <a:noFill/>
        </p:spPr>
      </p:pic>
      <p:pic>
        <p:nvPicPr>
          <p:cNvPr id="43016" name="Picture 8" descr="Инновации - это хорошее управление и хорошая организация про…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052736"/>
            <a:ext cx="2304256" cy="1728192"/>
          </a:xfrm>
          <a:prstGeom prst="rect">
            <a:avLst/>
          </a:prstGeom>
          <a:noFill/>
        </p:spPr>
      </p:pic>
      <p:pic>
        <p:nvPicPr>
          <p:cNvPr id="43018" name="Picture 10" descr="10 лучших российских вузов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908720"/>
            <a:ext cx="2762432" cy="1844592"/>
          </a:xfrm>
          <a:prstGeom prst="rect">
            <a:avLst/>
          </a:prstGeom>
          <a:noFill/>
        </p:spPr>
      </p:pic>
      <p:pic>
        <p:nvPicPr>
          <p:cNvPr id="43020" name="Picture 12" descr="XXVII Всемирная летняя Универсиада 2013 в Казани, 6-17 июл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2996952"/>
            <a:ext cx="2208245" cy="1656184"/>
          </a:xfrm>
          <a:prstGeom prst="rect">
            <a:avLst/>
          </a:prstGeom>
          <a:noFill/>
        </p:spPr>
      </p:pic>
      <p:pic>
        <p:nvPicPr>
          <p:cNvPr id="43022" name="Picture 14" descr="&quot;Весенний день науки&quot; пройдет в СГУ - Новости Саратова и Саратовской области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941168"/>
            <a:ext cx="2376264" cy="1620932"/>
          </a:xfrm>
          <a:prstGeom prst="rect">
            <a:avLst/>
          </a:prstGeom>
          <a:noFill/>
        </p:spPr>
      </p:pic>
      <p:pic>
        <p:nvPicPr>
          <p:cNvPr id="43024" name="Picture 16" descr="Музей-выставка Московского государственного технического уни…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784" y="3519010"/>
            <a:ext cx="3312367" cy="1350150"/>
          </a:xfrm>
          <a:prstGeom prst="rect">
            <a:avLst/>
          </a:prstGeom>
          <a:noFill/>
        </p:spPr>
      </p:pic>
      <p:pic>
        <p:nvPicPr>
          <p:cNvPr id="43026" name="Picture 18" descr="Магнит &quot;Проспект Вернадского&quot; My-magne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832" y="5013176"/>
            <a:ext cx="2664296" cy="1561525"/>
          </a:xfrm>
          <a:prstGeom prst="rect">
            <a:avLst/>
          </a:prstGeom>
          <a:noFill/>
        </p:spPr>
      </p:pic>
      <p:pic>
        <p:nvPicPr>
          <p:cNvPr id="43028" name="Picture 20" descr="Ассоциация охранных предприятий Иркутской области &quot;Байкальский щит&quot; Конференция на базе Российского университета дружбы народов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28184" y="4941168"/>
            <a:ext cx="2592288" cy="17220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720080"/>
          </a:xfrm>
        </p:spPr>
        <p:txBody>
          <a:bodyPr/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4400" b="1" dirty="0" smtClean="0"/>
              <a:t>DIPLOMATICKÁ AKADEMIE </a:t>
            </a:r>
            <a:r>
              <a:rPr lang="cs-CZ" sz="4400" b="1" dirty="0" err="1" smtClean="0"/>
              <a:t>MZV</a:t>
            </a:r>
            <a:r>
              <a:rPr lang="cs-CZ" sz="4400" b="1" dirty="0" smtClean="0"/>
              <a:t> </a:t>
            </a:r>
            <a:r>
              <a:rPr lang="cs-CZ" sz="4400" b="1" dirty="0" err="1" smtClean="0"/>
              <a:t>RF</a:t>
            </a: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95800"/>
          </a:xfrm>
        </p:spPr>
        <p:txBody>
          <a:bodyPr/>
          <a:lstStyle/>
          <a:p>
            <a:r>
              <a:rPr lang="cs-CZ" dirty="0" smtClean="0"/>
              <a:t>Bakalářské studium</a:t>
            </a:r>
          </a:p>
          <a:p>
            <a:pPr lvl="1"/>
            <a:r>
              <a:rPr lang="cs-CZ" dirty="0" smtClean="0"/>
              <a:t>Mezinárodní vztahy</a:t>
            </a:r>
          </a:p>
          <a:p>
            <a:pPr lvl="1"/>
            <a:r>
              <a:rPr lang="cs-CZ" dirty="0" smtClean="0"/>
              <a:t>Světová ekonomika</a:t>
            </a:r>
          </a:p>
          <a:p>
            <a:pPr lvl="1"/>
            <a:r>
              <a:rPr lang="cs-CZ" dirty="0" smtClean="0"/>
              <a:t>právo</a:t>
            </a:r>
          </a:p>
          <a:p>
            <a:r>
              <a:rPr lang="cs-CZ" dirty="0" smtClean="0"/>
              <a:t>Navazující magisterské studium</a:t>
            </a:r>
          </a:p>
          <a:p>
            <a:pPr lvl="1"/>
            <a:r>
              <a:rPr lang="cs-CZ" dirty="0" smtClean="0"/>
              <a:t>Mezinárodní vztahy</a:t>
            </a:r>
          </a:p>
          <a:p>
            <a:pPr lvl="1"/>
            <a:r>
              <a:rPr lang="cs-CZ" dirty="0" smtClean="0"/>
              <a:t>Ekonomika</a:t>
            </a:r>
          </a:p>
          <a:p>
            <a:pPr lvl="1"/>
            <a:r>
              <a:rPr lang="cs-CZ" dirty="0" smtClean="0"/>
              <a:t>Právo</a:t>
            </a:r>
          </a:p>
          <a:p>
            <a:pPr lvl="1"/>
            <a:r>
              <a:rPr lang="cs-CZ" dirty="0" smtClean="0"/>
              <a:t>Management</a:t>
            </a:r>
          </a:p>
          <a:p>
            <a:r>
              <a:rPr lang="cs-CZ" dirty="0" err="1" smtClean="0"/>
              <a:t>Doktorantura</a:t>
            </a:r>
            <a:r>
              <a:rPr lang="cs-CZ" dirty="0" smtClean="0"/>
              <a:t> </a:t>
            </a:r>
          </a:p>
          <a:p>
            <a:pPr algn="ctr">
              <a:buNone/>
            </a:pPr>
            <a:r>
              <a:rPr lang="cs-CZ" sz="3200" b="1" dirty="0" smtClean="0">
                <a:solidFill>
                  <a:srgbClr val="3333FF"/>
                </a:solidFill>
              </a:rPr>
              <a:t>www.</a:t>
            </a:r>
            <a:r>
              <a:rPr lang="cs-CZ" sz="3200" b="1" dirty="0" err="1" smtClean="0">
                <a:solidFill>
                  <a:srgbClr val="3333FF"/>
                </a:solidFill>
              </a:rPr>
              <a:t>dipacademy.ru</a:t>
            </a:r>
            <a:endParaRPr lang="cs-CZ" sz="3200" b="1" dirty="0" smtClean="0">
              <a:solidFill>
                <a:srgbClr val="3333FF"/>
              </a:solidFill>
            </a:endParaRP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648072"/>
          </a:xfrm>
        </p:spPr>
        <p:txBody>
          <a:bodyPr/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4400" b="1" dirty="0" err="1" smtClean="0"/>
              <a:t>MGIMO</a:t>
            </a:r>
            <a:r>
              <a:rPr lang="cs-CZ" sz="4400" b="1" dirty="0" smtClean="0"/>
              <a:t> </a:t>
            </a:r>
            <a:r>
              <a:rPr lang="cs-CZ" sz="4400" b="1" dirty="0" err="1" smtClean="0"/>
              <a:t>MZV</a:t>
            </a:r>
            <a:r>
              <a:rPr lang="cs-CZ" sz="4400" b="1" dirty="0" smtClean="0"/>
              <a:t> </a:t>
            </a:r>
            <a:r>
              <a:rPr lang="cs-CZ" sz="4400" b="1" dirty="0" err="1" smtClean="0"/>
              <a:t>RF</a:t>
            </a:r>
            <a:r>
              <a:rPr lang="cs-CZ" sz="4400" b="1" dirty="0" smtClean="0"/>
              <a:t/>
            </a:r>
            <a:br>
              <a:rPr lang="cs-CZ" sz="4400" b="1" dirty="0" smtClean="0"/>
            </a:br>
            <a:r>
              <a:rPr lang="cs-CZ" sz="2400" b="1" dirty="0" smtClean="0"/>
              <a:t>Moskevská státní vysoká škola (univerzita) mezinárodních </a:t>
            </a:r>
            <a:r>
              <a:rPr lang="cs-CZ" sz="2400" b="1" dirty="0" smtClean="0"/>
              <a:t>vztahů</a:t>
            </a:r>
            <a:br>
              <a:rPr lang="cs-CZ" sz="2400" b="1" dirty="0" smtClean="0"/>
            </a:br>
            <a:r>
              <a:rPr lang="cs-CZ" sz="2400" b="1" dirty="0" smtClean="0"/>
              <a:t>při Ministerstvu zahraničních věcí</a:t>
            </a:r>
            <a:r>
              <a:rPr lang="cs-CZ" sz="2400" b="1" dirty="0" smtClean="0"/>
              <a:t> </a:t>
            </a:r>
            <a:endParaRPr lang="cs-CZ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695800"/>
          </a:xfrm>
        </p:spPr>
        <p:txBody>
          <a:bodyPr/>
          <a:lstStyle/>
          <a:p>
            <a:r>
              <a:rPr lang="cs-CZ" sz="2000" dirty="0" smtClean="0">
                <a:solidFill>
                  <a:schemeClr val="bg2">
                    <a:lumMod val="50000"/>
                  </a:schemeClr>
                </a:solidFill>
              </a:rPr>
              <a:t>Bakalářské studium</a:t>
            </a:r>
          </a:p>
          <a:p>
            <a:pPr lvl="1"/>
            <a:r>
              <a:rPr lang="cs-CZ" sz="2000" dirty="0" smtClean="0"/>
              <a:t>Mezinárodní vztahy                     </a:t>
            </a:r>
            <a:r>
              <a:rPr lang="cs-CZ" sz="2000" b="1" dirty="0" smtClean="0">
                <a:solidFill>
                  <a:schemeClr val="accent1">
                    <a:lumMod val="75000"/>
                  </a:schemeClr>
                </a:solidFill>
              </a:rPr>
              <a:t>54 cizí jazyky</a:t>
            </a:r>
          </a:p>
          <a:p>
            <a:pPr lvl="1"/>
            <a:r>
              <a:rPr lang="cs-CZ" sz="2000" dirty="0" smtClean="0"/>
              <a:t>Světová ekonomika</a:t>
            </a:r>
          </a:p>
          <a:p>
            <a:pPr lvl="1"/>
            <a:r>
              <a:rPr lang="cs-CZ" sz="2000" dirty="0" smtClean="0"/>
              <a:t>Právo</a:t>
            </a:r>
          </a:p>
          <a:p>
            <a:r>
              <a:rPr lang="cs-CZ" sz="2000" dirty="0" smtClean="0">
                <a:solidFill>
                  <a:schemeClr val="bg2">
                    <a:lumMod val="50000"/>
                  </a:schemeClr>
                </a:solidFill>
              </a:rPr>
              <a:t>Navazující magisterské studium</a:t>
            </a:r>
          </a:p>
          <a:p>
            <a:pPr lvl="1"/>
            <a:r>
              <a:rPr lang="cs-CZ" sz="2000" dirty="0" smtClean="0"/>
              <a:t>Mezinárodní vztahy   Mezinárodní vztahy</a:t>
            </a:r>
          </a:p>
          <a:p>
            <a:pPr lvl="1"/>
            <a:r>
              <a:rPr lang="cs-CZ" sz="2000" dirty="0" smtClean="0"/>
              <a:t>Ekonomika                   Finance a úvěry, </a:t>
            </a:r>
          </a:p>
          <a:p>
            <a:pPr lvl="1"/>
            <a:r>
              <a:rPr lang="cs-CZ" sz="2000" dirty="0" smtClean="0"/>
              <a:t>Právo                             Státní správa</a:t>
            </a:r>
          </a:p>
          <a:p>
            <a:pPr lvl="1"/>
            <a:r>
              <a:rPr lang="cs-CZ" sz="2000" dirty="0" smtClean="0"/>
              <a:t>Management                Sociologie                     </a:t>
            </a:r>
            <a:r>
              <a:rPr lang="cs-CZ" sz="2000" dirty="0" err="1" smtClean="0"/>
              <a:t>PR</a:t>
            </a:r>
            <a:endParaRPr lang="cs-CZ" sz="2000" dirty="0" smtClean="0"/>
          </a:p>
          <a:p>
            <a:pPr lvl="1"/>
            <a:r>
              <a:rPr lang="cs-CZ" sz="2000" dirty="0" smtClean="0"/>
              <a:t>Politologie                     Lingvistika                    Žurnalistika</a:t>
            </a:r>
          </a:p>
          <a:p>
            <a:endParaRPr lang="cs-CZ" sz="2000" dirty="0" smtClean="0"/>
          </a:p>
          <a:p>
            <a:r>
              <a:rPr lang="cs-CZ" sz="2000" dirty="0" err="1" smtClean="0">
                <a:solidFill>
                  <a:schemeClr val="bg2">
                    <a:lumMod val="50000"/>
                  </a:schemeClr>
                </a:solidFill>
              </a:rPr>
              <a:t>Doktorantura</a:t>
            </a:r>
            <a:r>
              <a:rPr lang="cs-CZ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algn="ctr">
              <a:buNone/>
            </a:pPr>
            <a:r>
              <a:rPr lang="cs-CZ" sz="3200" b="1" dirty="0" smtClean="0">
                <a:solidFill>
                  <a:srgbClr val="3333FF"/>
                </a:solidFill>
              </a:rPr>
              <a:t>www.</a:t>
            </a:r>
            <a:r>
              <a:rPr lang="cs-CZ" sz="3200" b="1" dirty="0" err="1" smtClean="0">
                <a:solidFill>
                  <a:srgbClr val="3333FF"/>
                </a:solidFill>
              </a:rPr>
              <a:t>mgimo.ru</a:t>
            </a:r>
            <a:endParaRPr lang="cs-CZ" sz="3200" b="1" dirty="0" smtClean="0">
              <a:solidFill>
                <a:srgbClr val="3333FF"/>
              </a:solidFill>
            </a:endParaRP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563910"/>
          </a:xfrm>
        </p:spPr>
        <p:txBody>
          <a:bodyPr/>
          <a:lstStyle/>
          <a:p>
            <a:pPr algn="ctr"/>
            <a:endParaRPr lang="cs-CZ" dirty="0"/>
          </a:p>
        </p:txBody>
      </p:sp>
      <p:pic>
        <p:nvPicPr>
          <p:cNvPr id="1026" name="Picture 2" descr="C:\Users\Veronika\Pictures\russia_ma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0" y="980728"/>
            <a:ext cx="9110589" cy="587727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723106"/>
          </a:xfrm>
        </p:spPr>
        <p:txBody>
          <a:bodyPr/>
          <a:lstStyle/>
          <a:p>
            <a:pPr algn="ctr"/>
            <a:r>
              <a:rPr lang="cs-CZ" dirty="0" smtClean="0"/>
              <a:t>ÚROVNĚ STUDIA</a:t>
            </a:r>
            <a:r>
              <a:rPr lang="ru-RU" dirty="0" smtClean="0"/>
              <a:t>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4608512"/>
          </a:xfrm>
        </p:spPr>
        <p:txBody>
          <a:bodyPr/>
          <a:lstStyle/>
          <a:p>
            <a:r>
              <a:rPr lang="cs-CZ" dirty="0" smtClean="0">
                <a:solidFill>
                  <a:srgbClr val="3333FF"/>
                </a:solidFill>
              </a:rPr>
              <a:t>Úplný kurz studia</a:t>
            </a:r>
            <a:r>
              <a:rPr lang="ru-RU" dirty="0" smtClean="0">
                <a:solidFill>
                  <a:srgbClr val="3333FF"/>
                </a:solidFill>
              </a:rPr>
              <a:t>:</a:t>
            </a:r>
          </a:p>
          <a:p>
            <a:pPr lvl="1"/>
            <a:endParaRPr lang="ru-RU" dirty="0" smtClean="0"/>
          </a:p>
          <a:p>
            <a:pPr lvl="1"/>
            <a: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  <a:t>Střední speciální vzdělání</a:t>
            </a: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1">
              <a:buNone/>
            </a:pPr>
            <a:endParaRPr lang="ru-RU" dirty="0" smtClean="0"/>
          </a:p>
          <a:p>
            <a:pPr lvl="1"/>
            <a:r>
              <a:rPr lang="cs-CZ" dirty="0" smtClean="0">
                <a:solidFill>
                  <a:schemeClr val="accent3">
                    <a:lumMod val="75000"/>
                  </a:schemeClr>
                </a:solidFill>
              </a:rPr>
              <a:t>Bakalářské studium 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(4 </a:t>
            </a:r>
            <a:r>
              <a:rPr lang="cs-CZ" dirty="0" smtClean="0">
                <a:solidFill>
                  <a:schemeClr val="accent3">
                    <a:lumMod val="75000"/>
                  </a:schemeClr>
                </a:solidFill>
              </a:rPr>
              <a:t>roky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cs-CZ" dirty="0" smtClean="0">
                <a:solidFill>
                  <a:schemeClr val="accent3">
                    <a:lumMod val="75000"/>
                  </a:schemeClr>
                </a:solidFill>
              </a:rPr>
              <a:t>Magisterské studium 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(2 </a:t>
            </a:r>
            <a:r>
              <a:rPr lang="cs-CZ" dirty="0" smtClean="0">
                <a:solidFill>
                  <a:schemeClr val="accent3">
                    <a:lumMod val="75000"/>
                  </a:schemeClr>
                </a:solidFill>
              </a:rPr>
              <a:t>roky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cs-CZ" dirty="0" err="1" smtClean="0">
                <a:solidFill>
                  <a:schemeClr val="accent3">
                    <a:lumMod val="75000"/>
                  </a:schemeClr>
                </a:solidFill>
              </a:rPr>
              <a:t>Specialitet</a:t>
            </a:r>
            <a:r>
              <a:rPr lang="cs-CZ" dirty="0" smtClean="0">
                <a:solidFill>
                  <a:schemeClr val="accent3">
                    <a:lumMod val="75000"/>
                  </a:schemeClr>
                </a:solidFill>
              </a:rPr>
              <a:t> (příprava specialisty, 5 let) </a:t>
            </a:r>
            <a:endParaRPr lang="ru-RU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cs-CZ" dirty="0" smtClean="0">
                <a:solidFill>
                  <a:schemeClr val="accent3">
                    <a:lumMod val="75000"/>
                  </a:schemeClr>
                </a:solidFill>
              </a:rPr>
              <a:t>Aspirantura (3 roky)</a:t>
            </a:r>
            <a:endParaRPr lang="ru-RU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cs-CZ" dirty="0" err="1" smtClean="0">
                <a:solidFill>
                  <a:schemeClr val="accent3">
                    <a:lumMod val="75000"/>
                  </a:schemeClr>
                </a:solidFill>
              </a:rPr>
              <a:t>Internatura</a:t>
            </a:r>
            <a:r>
              <a:rPr lang="cs-CZ" dirty="0" smtClean="0">
                <a:solidFill>
                  <a:schemeClr val="accent3">
                    <a:lumMod val="75000"/>
                  </a:schemeClr>
                </a:solidFill>
              </a:rPr>
              <a:t> (3 roky)</a:t>
            </a:r>
            <a:endParaRPr lang="ru-RU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</p:txBody>
      </p:sp>
      <p:pic>
        <p:nvPicPr>
          <p:cNvPr id="17412" name="Picture 4" descr="Академия Фото большого размера и векторный клипарт CLIPAR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844824"/>
            <a:ext cx="2996536" cy="201622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 A TAKÉ</a:t>
            </a:r>
            <a:r>
              <a:rPr lang="ru-RU" dirty="0" smtClean="0"/>
              <a:t>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468563"/>
            <a:ext cx="8229600" cy="3408709"/>
          </a:xfrm>
        </p:spPr>
        <p:txBody>
          <a:bodyPr/>
          <a:lstStyle/>
          <a:p>
            <a:r>
              <a:rPr lang="cs-CZ" dirty="0" smtClean="0">
                <a:solidFill>
                  <a:srgbClr val="3333FF"/>
                </a:solidFill>
              </a:rPr>
              <a:t>Doplňkové odborné vzdělání</a:t>
            </a:r>
            <a:r>
              <a:rPr lang="ru-RU" dirty="0" smtClean="0">
                <a:solidFill>
                  <a:srgbClr val="3333FF"/>
                </a:solidFill>
              </a:rPr>
              <a:t> </a:t>
            </a:r>
            <a:r>
              <a:rPr lang="cs-CZ" dirty="0" smtClean="0">
                <a:solidFill>
                  <a:srgbClr val="3333FF"/>
                </a:solidFill>
              </a:rPr>
              <a:t>(druhé vysokoškolské, zvýšení kvalifikace, rekvalifikace, Letní škola, Letní škola pro vyučující ruštiny)</a:t>
            </a:r>
            <a:endParaRPr lang="ru-RU" dirty="0" smtClean="0">
              <a:solidFill>
                <a:srgbClr val="3333FF"/>
              </a:solidFill>
            </a:endParaRPr>
          </a:p>
          <a:p>
            <a:pPr>
              <a:buNone/>
            </a:pPr>
            <a:endParaRPr lang="ru-RU" dirty="0" smtClean="0">
              <a:solidFill>
                <a:srgbClr val="3333FF"/>
              </a:solidFill>
            </a:endParaRPr>
          </a:p>
          <a:p>
            <a:r>
              <a:rPr lang="cs-CZ" dirty="0" smtClean="0">
                <a:solidFill>
                  <a:srgbClr val="3333FF"/>
                </a:solidFill>
              </a:rPr>
              <a:t>Studijní stáže pro všechny úrovně vzdělání</a:t>
            </a:r>
            <a:r>
              <a:rPr lang="ru-RU" dirty="0" smtClean="0">
                <a:solidFill>
                  <a:srgbClr val="3333FF"/>
                </a:solidFill>
              </a:rPr>
              <a:t> </a:t>
            </a:r>
            <a:r>
              <a:rPr lang="cs-CZ" dirty="0" smtClean="0">
                <a:solidFill>
                  <a:srgbClr val="3333FF"/>
                </a:solidFill>
              </a:rPr>
              <a:t>– </a:t>
            </a:r>
          </a:p>
          <a:p>
            <a:pPr algn="r">
              <a:buNone/>
            </a:pPr>
            <a:r>
              <a:rPr lang="cs-CZ" dirty="0" smtClean="0">
                <a:solidFill>
                  <a:srgbClr val="3333FF"/>
                </a:solidFill>
              </a:rPr>
              <a:t>	</a:t>
            </a:r>
            <a:r>
              <a:rPr lang="ru-RU" dirty="0" smtClean="0">
                <a:solidFill>
                  <a:srgbClr val="3333FF"/>
                </a:solidFill>
              </a:rPr>
              <a:t>5 / 10 </a:t>
            </a:r>
            <a:r>
              <a:rPr lang="cs-CZ" dirty="0" smtClean="0">
                <a:solidFill>
                  <a:srgbClr val="3333FF"/>
                </a:solidFill>
              </a:rPr>
              <a:t>měsíců</a:t>
            </a:r>
            <a:endParaRPr lang="ru-RU" dirty="0" smtClean="0">
              <a:solidFill>
                <a:srgbClr val="3333FF"/>
              </a:solidFill>
            </a:endParaRPr>
          </a:p>
          <a:p>
            <a:pPr>
              <a:buNone/>
            </a:pPr>
            <a:endParaRPr lang="ru-RU" dirty="0" smtClean="0">
              <a:solidFill>
                <a:srgbClr val="3333FF"/>
              </a:solidFill>
            </a:endParaRPr>
          </a:p>
          <a:p>
            <a:r>
              <a:rPr lang="cs-CZ" dirty="0" smtClean="0">
                <a:solidFill>
                  <a:srgbClr val="3333FF"/>
                </a:solidFill>
              </a:rPr>
              <a:t>Akademické/vědecké pobyty</a:t>
            </a:r>
            <a:endParaRPr lang="cs-CZ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75656" y="476672"/>
            <a:ext cx="6048672" cy="667828"/>
          </a:xfrm>
        </p:spPr>
        <p:txBody>
          <a:bodyPr/>
          <a:lstStyle/>
          <a:p>
            <a:pPr algn="ctr"/>
            <a:r>
              <a:rPr lang="cs-CZ" sz="4000" cap="all" dirty="0" smtClean="0">
                <a:solidFill>
                  <a:srgbClr val="3333FF"/>
                </a:solidFill>
              </a:rPr>
              <a:t>Co k tomu potřebujete?</a:t>
            </a:r>
            <a:endParaRPr lang="cs-CZ" sz="4000" cap="all" dirty="0">
              <a:solidFill>
                <a:srgbClr val="3333FF"/>
              </a:solidFill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251520" y="1628800"/>
            <a:ext cx="4680520" cy="1008112"/>
          </a:xfrm>
        </p:spPr>
        <p:txBody>
          <a:bodyPr/>
          <a:lstStyle/>
          <a:p>
            <a:r>
              <a:rPr lang="cs-CZ" sz="4800" dirty="0" smtClean="0">
                <a:solidFill>
                  <a:srgbClr val="CC0000"/>
                </a:solidFill>
              </a:rPr>
              <a:t>Znalost ruštiny</a:t>
            </a:r>
            <a:endParaRPr lang="cs-CZ" sz="4800" dirty="0">
              <a:solidFill>
                <a:srgbClr val="CC0000"/>
              </a:solidFill>
            </a:endParaRPr>
          </a:p>
        </p:txBody>
      </p:sp>
      <p:pic>
        <p:nvPicPr>
          <p:cNvPr id="45058" name="Picture 2" descr="http://im0-tub-ru.yandex.net/i?id=42124cf57003bdf5474348c7a966f7f7-66-144&amp;n=21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0837" r="10837"/>
          <a:stretch>
            <a:fillRect/>
          </a:stretch>
        </p:blipFill>
        <p:spPr bwMode="auto">
          <a:xfrm rot="420000">
            <a:off x="5103082" y="1761942"/>
            <a:ext cx="3551689" cy="3024211"/>
          </a:xfrm>
          <a:prstGeom prst="rect">
            <a:avLst/>
          </a:prstGeom>
          <a:noFill/>
        </p:spPr>
      </p:pic>
      <p:pic>
        <p:nvPicPr>
          <p:cNvPr id="45060" name="Picture 4" descr="Русский алфавит получит официальный статус в ЕС?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780928"/>
            <a:ext cx="4196466" cy="314734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/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cs-CZ" b="1" dirty="0" smtClean="0"/>
              <a:t>PROČ RUSKY?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cs-CZ" b="1" dirty="0" smtClean="0"/>
              <a:t>Ruský </a:t>
            </a:r>
            <a:r>
              <a:rPr lang="cs-CZ" b="1" dirty="0" smtClean="0"/>
              <a:t>jazyk v Evropě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389437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0070C0"/>
                </a:solidFill>
              </a:rPr>
              <a:t>Mateřština pro </a:t>
            </a:r>
            <a:r>
              <a:rPr lang="ru-RU" b="1" dirty="0" smtClean="0">
                <a:solidFill>
                  <a:srgbClr val="0070C0"/>
                </a:solidFill>
              </a:rPr>
              <a:t>1</a:t>
            </a:r>
            <a:r>
              <a:rPr lang="cs-CZ" b="1" dirty="0" smtClean="0">
                <a:solidFill>
                  <a:srgbClr val="0070C0"/>
                </a:solidFill>
              </a:rPr>
              <a:t>%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cs-CZ" b="1" dirty="0" smtClean="0">
                <a:solidFill>
                  <a:srgbClr val="0070C0"/>
                </a:solidFill>
              </a:rPr>
              <a:t>Evropanů</a:t>
            </a:r>
          </a:p>
          <a:p>
            <a:pPr>
              <a:buNone/>
            </a:pPr>
            <a:endParaRPr lang="ru-RU" b="1" dirty="0" smtClean="0">
              <a:solidFill>
                <a:srgbClr val="0070C0"/>
              </a:solidFill>
            </a:endParaRPr>
          </a:p>
          <a:p>
            <a:r>
              <a:rPr lang="cs-CZ" b="1" dirty="0" smtClean="0">
                <a:solidFill>
                  <a:srgbClr val="0070C0"/>
                </a:solidFill>
              </a:rPr>
              <a:t>Rusky mluví celkem </a:t>
            </a:r>
            <a:r>
              <a:rPr lang="ru-RU" b="1" dirty="0" smtClean="0">
                <a:solidFill>
                  <a:srgbClr val="0070C0"/>
                </a:solidFill>
              </a:rPr>
              <a:t>7</a:t>
            </a:r>
            <a:r>
              <a:rPr lang="cs-CZ" b="1" dirty="0" smtClean="0">
                <a:solidFill>
                  <a:srgbClr val="0070C0"/>
                </a:solidFill>
              </a:rPr>
              <a:t>%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cs-CZ" b="1" dirty="0" smtClean="0">
                <a:solidFill>
                  <a:srgbClr val="0070C0"/>
                </a:solidFill>
              </a:rPr>
              <a:t>občanů EU</a:t>
            </a:r>
          </a:p>
          <a:p>
            <a:pPr>
              <a:buNone/>
            </a:pPr>
            <a:endParaRPr lang="ru-RU" b="1" dirty="0" smtClean="0">
              <a:solidFill>
                <a:srgbClr val="0070C0"/>
              </a:solidFill>
            </a:endParaRPr>
          </a:p>
          <a:p>
            <a:r>
              <a:rPr lang="cs-CZ" b="1" dirty="0" smtClean="0">
                <a:solidFill>
                  <a:srgbClr val="0070C0"/>
                </a:solidFill>
              </a:rPr>
              <a:t>V Čechách kolem </a:t>
            </a:r>
            <a:r>
              <a:rPr lang="ru-RU" b="1" dirty="0" smtClean="0">
                <a:solidFill>
                  <a:srgbClr val="0070C0"/>
                </a:solidFill>
              </a:rPr>
              <a:t>1</a:t>
            </a:r>
            <a:r>
              <a:rPr lang="cs-CZ" b="1" dirty="0" smtClean="0">
                <a:solidFill>
                  <a:srgbClr val="0070C0"/>
                </a:solidFill>
              </a:rPr>
              <a:t>%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cs-CZ" b="1" dirty="0" smtClean="0">
                <a:solidFill>
                  <a:srgbClr val="0070C0"/>
                </a:solidFill>
              </a:rPr>
              <a:t>rusky mluvících obyvatel</a:t>
            </a:r>
          </a:p>
          <a:p>
            <a:pPr>
              <a:buNone/>
            </a:pPr>
            <a:endParaRPr lang="cs-CZ" b="1" dirty="0" smtClean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cs-CZ" b="1" dirty="0" smtClean="0">
                <a:solidFill>
                  <a:srgbClr val="0070C0"/>
                </a:solidFill>
              </a:rPr>
              <a:t>Ruština „se vrací“ jako obor na VŠ,</a:t>
            </a:r>
          </a:p>
          <a:p>
            <a:pPr algn="ctr">
              <a:buNone/>
            </a:pPr>
            <a:r>
              <a:rPr lang="cs-CZ" b="1" dirty="0" smtClean="0">
                <a:solidFill>
                  <a:srgbClr val="0070C0"/>
                </a:solidFill>
              </a:rPr>
              <a:t>na gymnázia - jako hlavní a druhý cizí jazyk</a:t>
            </a:r>
            <a:endParaRPr lang="cs-CZ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Několik kroků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cs-CZ" dirty="0" smtClean="0">
                <a:solidFill>
                  <a:schemeClr val="accent3">
                    <a:lumMod val="75000"/>
                  </a:schemeClr>
                </a:solidFill>
              </a:rPr>
              <a:t>k výuce ruského jazyka</a:t>
            </a:r>
            <a:endParaRPr lang="cs-CZ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4389437"/>
          </a:xfrm>
        </p:spPr>
        <p:txBody>
          <a:bodyPr/>
          <a:lstStyle/>
          <a:p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Kurzy v Ruském středisku vědy a kultury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denní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večerní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intenzivní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individuální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obchodní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speciální semináře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příprava ke zkouškám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konzultace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testy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Letní škola v ČR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Studium ruštiny na gymnáziu, </a:t>
            </a:r>
            <a:r>
              <a:rPr lang="cs-CZ" dirty="0" err="1" smtClean="0">
                <a:solidFill>
                  <a:schemeClr val="accent1">
                    <a:lumMod val="50000"/>
                  </a:schemeClr>
                </a:solidFill>
              </a:rPr>
              <a:t>VOŠ</a:t>
            </a: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, VŠ, na kurzech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cs-CZ" dirty="0" smtClean="0">
                <a:solidFill>
                  <a:schemeClr val="accent3">
                    <a:lumMod val="75000"/>
                  </a:schemeClr>
                </a:solidFill>
              </a:rPr>
              <a:t>Mezinárodní certifikát pro všechny úrovně</a:t>
            </a:r>
            <a:endParaRPr lang="cs-CZ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ir: выдача сертификата знания русского языка для получения …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306" y="980728"/>
            <a:ext cx="3907636" cy="5544616"/>
          </a:xfrm>
          <a:prstGeom prst="rect">
            <a:avLst/>
          </a:prstGeom>
          <a:noFill/>
        </p:spPr>
      </p:pic>
      <p:pic>
        <p:nvPicPr>
          <p:cNvPr id="5" name="Picture 2" descr="Учебник русского языка 9 - Книги и учебники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052736"/>
            <a:ext cx="4122595" cy="5400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867122"/>
          </a:xfrm>
        </p:spPr>
        <p:txBody>
          <a:bodyPr/>
          <a:lstStyle/>
          <a:p>
            <a:pPr algn="ctr"/>
            <a:r>
              <a:rPr lang="cs-CZ" dirty="0" smtClean="0"/>
              <a:t>NEBO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700808"/>
            <a:ext cx="8964488" cy="4389437"/>
          </a:xfrm>
        </p:spPr>
        <p:txBody>
          <a:bodyPr/>
          <a:lstStyle/>
          <a:p>
            <a:pPr algn="ctr">
              <a:buNone/>
            </a:pPr>
            <a:endParaRPr lang="cs-CZ" b="1" dirty="0" smtClean="0">
              <a:solidFill>
                <a:srgbClr val="3333FF"/>
              </a:solidFill>
            </a:endParaRPr>
          </a:p>
          <a:p>
            <a:pPr algn="ctr">
              <a:buNone/>
            </a:pPr>
            <a:r>
              <a:rPr lang="cs-CZ" b="1" dirty="0" smtClean="0">
                <a:solidFill>
                  <a:srgbClr val="3333FF"/>
                </a:solidFill>
              </a:rPr>
              <a:t>Roční přípravný kurz ruského jazyka</a:t>
            </a:r>
            <a:endParaRPr lang="ru-RU" b="1" dirty="0" smtClean="0">
              <a:solidFill>
                <a:srgbClr val="3333FF"/>
              </a:solidFill>
            </a:endParaRPr>
          </a:p>
          <a:p>
            <a:pPr algn="ctr">
              <a:buNone/>
            </a:pPr>
            <a:r>
              <a:rPr lang="cs-CZ" b="1" dirty="0" smtClean="0">
                <a:solidFill>
                  <a:srgbClr val="3333FF"/>
                </a:solidFill>
              </a:rPr>
              <a:t>(pro začátečníky)</a:t>
            </a:r>
            <a:endParaRPr lang="ru-RU" b="1" dirty="0" smtClean="0">
              <a:solidFill>
                <a:srgbClr val="3333FF"/>
              </a:solidFill>
            </a:endParaRPr>
          </a:p>
          <a:p>
            <a:pPr algn="ctr">
              <a:buNone/>
            </a:pPr>
            <a:endParaRPr lang="ru-RU" b="1" dirty="0" smtClean="0">
              <a:solidFill>
                <a:srgbClr val="3333FF"/>
              </a:solidFill>
            </a:endParaRPr>
          </a:p>
          <a:p>
            <a:pPr algn="ctr">
              <a:buNone/>
            </a:pPr>
            <a:r>
              <a:rPr lang="cs-CZ" b="1" dirty="0" smtClean="0">
                <a:solidFill>
                  <a:srgbClr val="3333FF"/>
                </a:solidFill>
              </a:rPr>
              <a:t>jako příprava ke studiu v ruštině</a:t>
            </a:r>
            <a:endParaRPr lang="ru-RU" b="1" dirty="0" smtClean="0">
              <a:solidFill>
                <a:srgbClr val="3333FF"/>
              </a:solidFill>
            </a:endParaRPr>
          </a:p>
          <a:p>
            <a:pPr algn="ctr">
              <a:buNone/>
            </a:pPr>
            <a:endParaRPr lang="ru-RU" b="1" dirty="0" smtClean="0">
              <a:solidFill>
                <a:srgbClr val="3333FF"/>
              </a:solidFill>
            </a:endParaRPr>
          </a:p>
          <a:p>
            <a:pPr algn="ctr">
              <a:buNone/>
            </a:pPr>
            <a:r>
              <a:rPr lang="cs-CZ" b="1" dirty="0" smtClean="0">
                <a:solidFill>
                  <a:srgbClr val="3333FF"/>
                </a:solidFill>
              </a:rPr>
              <a:t>ke všem programům vzdělávání v Rusku</a:t>
            </a:r>
            <a:r>
              <a:rPr lang="ru-RU" b="1" dirty="0" smtClean="0">
                <a:solidFill>
                  <a:srgbClr val="3333FF"/>
                </a:solidFill>
              </a:rPr>
              <a:t> </a:t>
            </a:r>
          </a:p>
          <a:p>
            <a:pPr algn="ctr">
              <a:buNone/>
            </a:pPr>
            <a:endParaRPr lang="ru-RU" b="1" dirty="0" smtClean="0">
              <a:solidFill>
                <a:srgbClr val="3333FF"/>
              </a:solidFill>
            </a:endParaRPr>
          </a:p>
          <a:p>
            <a:pPr algn="ctr">
              <a:buNone/>
            </a:pPr>
            <a:r>
              <a:rPr lang="ru-RU" b="1" i="1" dirty="0" smtClean="0">
                <a:solidFill>
                  <a:srgbClr val="3333FF"/>
                </a:solidFill>
              </a:rPr>
              <a:t>(</a:t>
            </a:r>
            <a:r>
              <a:rPr lang="cs-CZ" b="1" i="1" dirty="0" smtClean="0">
                <a:solidFill>
                  <a:srgbClr val="3333FF"/>
                </a:solidFill>
              </a:rPr>
              <a:t>hradí se z prostředků federálního rozpočtu Ruska</a:t>
            </a:r>
            <a:endParaRPr lang="ru-RU" b="1" i="1" dirty="0" smtClean="0">
              <a:solidFill>
                <a:srgbClr val="3333FF"/>
              </a:solidFill>
            </a:endParaRPr>
          </a:p>
          <a:p>
            <a:pPr algn="ctr">
              <a:buNone/>
            </a:pPr>
            <a:r>
              <a:rPr lang="cs-CZ" b="1" i="1" dirty="0" smtClean="0">
                <a:solidFill>
                  <a:srgbClr val="3333FF"/>
                </a:solidFill>
              </a:rPr>
              <a:t> včetně vyplácení stipendia)</a:t>
            </a:r>
            <a:endParaRPr lang="cs-CZ" b="1" i="1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В Москве горит &quot;Останкино&quot; - Россия KP.U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8192417" cy="564261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NEBO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cs-CZ" b="1" dirty="0" smtClean="0">
                <a:solidFill>
                  <a:schemeClr val="accent3">
                    <a:lumMod val="75000"/>
                  </a:schemeClr>
                </a:solidFill>
              </a:rPr>
              <a:t>LETNÍ JAZYKOVÁ ŠKOLA V RUSKU</a:t>
            </a:r>
            <a:endParaRPr lang="ru-RU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buNone/>
            </a:pPr>
            <a:endParaRPr lang="ru-RU" dirty="0" smtClean="0"/>
          </a:p>
          <a:p>
            <a:pPr algn="ctr">
              <a:buFontTx/>
              <a:buChar char="-"/>
            </a:pP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Institut ruského jazyka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А.</a:t>
            </a: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cs-CZ" dirty="0" err="1" smtClean="0">
                <a:solidFill>
                  <a:schemeClr val="accent1">
                    <a:lumMod val="50000"/>
                  </a:schemeClr>
                </a:solidFill>
              </a:rPr>
              <a:t>Puškina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</a:pP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FontTx/>
              <a:buChar char="-"/>
            </a:pP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Letní školy ruského jazyka jako cizího jazyka </a:t>
            </a:r>
          </a:p>
          <a:p>
            <a:pPr algn="ctr">
              <a:buNone/>
            </a:pP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na </a:t>
            </a: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dalších 50 univerzitách </a:t>
            </a: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v Rusku 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cs-CZ" sz="6000" dirty="0" smtClean="0">
                <a:solidFill>
                  <a:schemeClr val="accent1">
                    <a:lumMod val="75000"/>
                  </a:schemeClr>
                </a:solidFill>
              </a:rPr>
              <a:t>KOLIK </a:t>
            </a:r>
          </a:p>
          <a:p>
            <a:pPr algn="ctr">
              <a:buNone/>
            </a:pPr>
            <a:r>
              <a:rPr lang="cs-CZ" sz="6000" dirty="0" smtClean="0">
                <a:solidFill>
                  <a:schemeClr val="accent1">
                    <a:lumMod val="75000"/>
                  </a:schemeClr>
                </a:solidFill>
              </a:rPr>
              <a:t>ČASOVÝCH PASEM </a:t>
            </a:r>
          </a:p>
          <a:p>
            <a:pPr algn="ctr">
              <a:buNone/>
            </a:pPr>
            <a:r>
              <a:rPr lang="cs-CZ" sz="6000" dirty="0" smtClean="0">
                <a:solidFill>
                  <a:schemeClr val="accent1">
                    <a:lumMod val="75000"/>
                  </a:schemeClr>
                </a:solidFill>
              </a:rPr>
              <a:t>JE V RUSKU?</a:t>
            </a:r>
            <a:endParaRPr lang="cs-CZ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1152128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cs-CZ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cs-CZ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cs-CZ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cs-CZ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cs-CZ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cs-CZ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cs-CZ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cs-CZ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cs-CZ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cs-CZ" b="1" dirty="0" smtClean="0">
                <a:solidFill>
                  <a:schemeClr val="accent3">
                    <a:lumMod val="75000"/>
                  </a:schemeClr>
                </a:solidFill>
              </a:rPr>
              <a:t>LETNÍ JAZYKOVÁ ŠKOLA </a:t>
            </a:r>
            <a:br>
              <a:rPr lang="cs-CZ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cs-CZ" b="1" dirty="0" smtClean="0">
                <a:solidFill>
                  <a:schemeClr val="accent3">
                    <a:lumMod val="75000"/>
                  </a:schemeClr>
                </a:solidFill>
              </a:rPr>
              <a:t>V RUSKU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903712"/>
          </a:xfrm>
        </p:spPr>
        <p:txBody>
          <a:bodyPr/>
          <a:lstStyle/>
          <a:p>
            <a:pPr>
              <a:buFontTx/>
              <a:buChar char="-"/>
            </a:pP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začátečnici od nuly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pokročilí na všech úrovních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speciální metodický kurz pro vyučující ruštiny jako cizího jazyka 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speciální kurz ruštiny s odborným zaměřením (ekonomika, dějiny, podnikání, reálie atd.)</a:t>
            </a:r>
          </a:p>
          <a:p>
            <a:pPr>
              <a:buNone/>
            </a:pPr>
            <a:endParaRPr lang="cs-CZ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Certifikát absolventa kurzu </a:t>
            </a:r>
          </a:p>
          <a:p>
            <a:pPr algn="r"/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Certifikát úrovně znalosti ruského jazyka</a:t>
            </a:r>
          </a:p>
          <a:p>
            <a:pPr algn="r">
              <a:buNone/>
            </a:pPr>
            <a:endParaRPr lang="cs-CZ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FontTx/>
              <a:buChar char="-"/>
            </a:pP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</a:pP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http://rs.gov.ru/sites/default/files/styles/photo_main_940/public/1-11.jpg?itok=ZXdOOOB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32656"/>
            <a:ext cx="2948963" cy="1945061"/>
          </a:xfrm>
          <a:prstGeom prst="rect">
            <a:avLst/>
          </a:prstGeom>
          <a:noFill/>
        </p:spPr>
      </p:pic>
      <p:pic>
        <p:nvPicPr>
          <p:cNvPr id="5" name="Picture 12" descr="http://rs.gov.ru/sites/default/files/styles/photo_main_940/public/3-15.jpg?itok=fIYbQcl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5085184"/>
            <a:ext cx="2448272" cy="1556791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3923928" y="980728"/>
            <a:ext cx="41930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663300"/>
                </a:solidFill>
              </a:rPr>
              <a:t>JAK STUDOVAT V RUSKU</a:t>
            </a:r>
            <a:r>
              <a:rPr lang="ru-RU" sz="2400" b="1" baseline="0" dirty="0" smtClean="0">
                <a:solidFill>
                  <a:srgbClr val="663300"/>
                </a:solidFill>
              </a:rPr>
              <a:t>?</a:t>
            </a:r>
            <a:endParaRPr lang="cs-CZ" sz="2400" b="1" dirty="0">
              <a:solidFill>
                <a:srgbClr val="663300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07504" y="2780928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cs-CZ" dirty="0" smtClean="0">
                <a:solidFill>
                  <a:srgbClr val="663300"/>
                </a:solidFill>
              </a:rPr>
              <a:t>PODAT PŘIHLÁŠKU PROSTŘEDNICTVÍM MINISTERSTVA ŠKOLSTVÍ, MLÁDEŽE A TĚLOVÝCHOVY České republiky</a:t>
            </a:r>
            <a:r>
              <a:rPr lang="ru-RU" dirty="0" smtClean="0">
                <a:solidFill>
                  <a:srgbClr val="663300"/>
                </a:solidFill>
              </a:rPr>
              <a:t> </a:t>
            </a:r>
            <a:r>
              <a:rPr lang="ru-RU" baseline="0" dirty="0" smtClean="0">
                <a:solidFill>
                  <a:srgbClr val="663300"/>
                </a:solidFill>
              </a:rPr>
              <a:t>(</a:t>
            </a:r>
            <a:r>
              <a:rPr lang="cs-CZ" baseline="0" dirty="0" smtClean="0">
                <a:solidFill>
                  <a:srgbClr val="663300"/>
                </a:solidFill>
              </a:rPr>
              <a:t>za finanční podpory </a:t>
            </a:r>
            <a:r>
              <a:rPr lang="cs-CZ" baseline="0" dirty="0" err="1" smtClean="0">
                <a:solidFill>
                  <a:srgbClr val="663300"/>
                </a:solidFill>
              </a:rPr>
              <a:t>MŠMT</a:t>
            </a:r>
            <a:r>
              <a:rPr lang="cs-CZ" baseline="0" dirty="0" smtClean="0">
                <a:solidFill>
                  <a:srgbClr val="663300"/>
                </a:solidFill>
              </a:rPr>
              <a:t>- úhrada cestovného a stipendium</a:t>
            </a:r>
            <a:r>
              <a:rPr lang="ru-RU" baseline="0" dirty="0" smtClean="0">
                <a:solidFill>
                  <a:srgbClr val="663300"/>
                </a:solidFill>
              </a:rPr>
              <a:t>)</a:t>
            </a:r>
            <a:r>
              <a:rPr lang="cs-CZ" baseline="0" dirty="0" smtClean="0">
                <a:solidFill>
                  <a:srgbClr val="663300"/>
                </a:solidFill>
              </a:rPr>
              <a:t> – </a:t>
            </a:r>
            <a:r>
              <a:rPr lang="cs-CZ" baseline="0" dirty="0" smtClean="0">
                <a:solidFill>
                  <a:srgbClr val="C02208"/>
                </a:solidFill>
              </a:rPr>
              <a:t>www.</a:t>
            </a:r>
            <a:r>
              <a:rPr lang="cs-CZ" baseline="0" dirty="0" err="1" smtClean="0">
                <a:solidFill>
                  <a:srgbClr val="C02208"/>
                </a:solidFill>
              </a:rPr>
              <a:t>msmt.cz</a:t>
            </a:r>
            <a:r>
              <a:rPr lang="cs-CZ" baseline="0" dirty="0" smtClean="0">
                <a:solidFill>
                  <a:srgbClr val="C02208"/>
                </a:solidFill>
              </a:rPr>
              <a:t>,</a:t>
            </a:r>
            <a:r>
              <a:rPr lang="cs-CZ" dirty="0" smtClean="0">
                <a:solidFill>
                  <a:srgbClr val="C02208"/>
                </a:solidFill>
              </a:rPr>
              <a:t> www.</a:t>
            </a:r>
            <a:r>
              <a:rPr lang="cs-CZ" dirty="0" err="1" smtClean="0">
                <a:solidFill>
                  <a:srgbClr val="C02208"/>
                </a:solidFill>
              </a:rPr>
              <a:t>dzs.cz</a:t>
            </a:r>
            <a:endParaRPr lang="ru-RU" baseline="0" dirty="0" smtClean="0">
              <a:solidFill>
                <a:srgbClr val="C02208"/>
              </a:solidFill>
            </a:endParaRPr>
          </a:p>
          <a:p>
            <a:pPr marL="228600" indent="-228600">
              <a:buNone/>
            </a:pPr>
            <a:endParaRPr lang="ru-RU" baseline="0" dirty="0" smtClean="0">
              <a:solidFill>
                <a:srgbClr val="663300"/>
              </a:solidFill>
            </a:endParaRPr>
          </a:p>
          <a:p>
            <a:pPr marL="228600" indent="-228600" algn="ctr">
              <a:buNone/>
            </a:pPr>
            <a:r>
              <a:rPr lang="cs-CZ" dirty="0" smtClean="0">
                <a:solidFill>
                  <a:srgbClr val="663300"/>
                </a:solidFill>
              </a:rPr>
              <a:t>NEBO</a:t>
            </a:r>
            <a:endParaRPr lang="ru-RU" baseline="0" dirty="0" smtClean="0">
              <a:solidFill>
                <a:srgbClr val="663300"/>
              </a:solidFill>
            </a:endParaRPr>
          </a:p>
          <a:p>
            <a:pPr marL="228600" indent="-228600">
              <a:buNone/>
            </a:pPr>
            <a:endParaRPr lang="ru-RU" baseline="0" dirty="0" smtClean="0">
              <a:solidFill>
                <a:srgbClr val="663300"/>
              </a:solidFill>
            </a:endParaRPr>
          </a:p>
          <a:p>
            <a:pPr marL="228600" indent="-228600">
              <a:buNone/>
            </a:pPr>
            <a:r>
              <a:rPr lang="ru-RU" baseline="0" dirty="0" smtClean="0">
                <a:solidFill>
                  <a:srgbClr val="663300"/>
                </a:solidFill>
              </a:rPr>
              <a:t>2. </a:t>
            </a:r>
            <a:r>
              <a:rPr lang="cs-CZ" baseline="0" dirty="0" smtClean="0">
                <a:solidFill>
                  <a:srgbClr val="663300"/>
                </a:solidFill>
              </a:rPr>
              <a:t>PODAT PŘIHLÁŠKU PŘES RUSKÉ STŘEDISKO VĚDY A KULTURY - </a:t>
            </a:r>
            <a:r>
              <a:rPr lang="cs-CZ" baseline="0" dirty="0" smtClean="0">
                <a:solidFill>
                  <a:srgbClr val="C02208"/>
                </a:solidFill>
              </a:rPr>
              <a:t>www.</a:t>
            </a:r>
            <a:r>
              <a:rPr lang="cs-CZ" baseline="0" dirty="0" err="1" smtClean="0">
                <a:solidFill>
                  <a:srgbClr val="C02208"/>
                </a:solidFill>
              </a:rPr>
              <a:t>rsvk.cz</a:t>
            </a:r>
            <a:endParaRPr lang="cs-CZ" dirty="0">
              <a:solidFill>
                <a:srgbClr val="C02208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979712" y="260648"/>
            <a:ext cx="49135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4000" dirty="0" smtClean="0">
                <a:solidFill>
                  <a:srgbClr val="990099"/>
                </a:solidFill>
              </a:rPr>
              <a:t>PROČ DO RUSKA</a:t>
            </a:r>
            <a:r>
              <a:rPr lang="ru-RU" sz="4000" baseline="0" dirty="0" smtClean="0">
                <a:solidFill>
                  <a:srgbClr val="990099"/>
                </a:solidFill>
              </a:rPr>
              <a:t>?</a:t>
            </a:r>
            <a:endParaRPr lang="cs-CZ" sz="4000" dirty="0">
              <a:solidFill>
                <a:srgbClr val="990099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79512" y="1052736"/>
            <a:ext cx="871296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dirty="0" smtClean="0">
                <a:solidFill>
                  <a:srgbClr val="C02208"/>
                </a:solidFill>
              </a:rPr>
              <a:t> </a:t>
            </a:r>
            <a:r>
              <a:rPr lang="cs-CZ" sz="1600" dirty="0" smtClean="0">
                <a:solidFill>
                  <a:srgbClr val="C02208"/>
                </a:solidFill>
              </a:rPr>
              <a:t>přesvědčit se, že Rusko je zajímavá země </a:t>
            </a:r>
            <a:r>
              <a:rPr lang="cs-CZ" sz="1600" dirty="0" smtClean="0">
                <a:solidFill>
                  <a:srgbClr val="C02208"/>
                </a:solidFill>
                <a:sym typeface="Wingdings" pitchFamily="2" charset="2"/>
              </a:rPr>
              <a:t></a:t>
            </a:r>
            <a:endParaRPr lang="ru-RU" sz="1600" baseline="0" dirty="0" smtClean="0">
              <a:solidFill>
                <a:srgbClr val="C02208"/>
              </a:solidFill>
            </a:endParaRPr>
          </a:p>
          <a:p>
            <a:pPr>
              <a:buFontTx/>
              <a:buChar char="-"/>
            </a:pPr>
            <a:r>
              <a:rPr lang="ru-RU" sz="1600" baseline="0" dirty="0" smtClean="0">
                <a:solidFill>
                  <a:srgbClr val="C02208"/>
                </a:solidFill>
              </a:rPr>
              <a:t> </a:t>
            </a:r>
            <a:r>
              <a:rPr lang="cs-CZ" sz="1600" dirty="0" smtClean="0">
                <a:solidFill>
                  <a:srgbClr val="C02208"/>
                </a:solidFill>
              </a:rPr>
              <a:t>najít kamarády v Rusku </a:t>
            </a:r>
            <a:r>
              <a:rPr lang="cs-CZ" sz="1600" dirty="0" smtClean="0">
                <a:solidFill>
                  <a:srgbClr val="C02208"/>
                </a:solidFill>
                <a:sym typeface="Wingdings" pitchFamily="2" charset="2"/>
              </a:rPr>
              <a:t> </a:t>
            </a:r>
            <a:endParaRPr lang="ru-RU" sz="1600" baseline="0" dirty="0" smtClean="0">
              <a:solidFill>
                <a:srgbClr val="C02208"/>
              </a:solidFill>
            </a:endParaRPr>
          </a:p>
          <a:p>
            <a:pPr>
              <a:buFontTx/>
              <a:buChar char="-"/>
            </a:pPr>
            <a:r>
              <a:rPr lang="ru-RU" sz="1600" baseline="0" dirty="0" smtClean="0">
                <a:solidFill>
                  <a:srgbClr val="C02208"/>
                </a:solidFill>
              </a:rPr>
              <a:t> </a:t>
            </a:r>
            <a:r>
              <a:rPr lang="cs-CZ" sz="1600" baseline="0" dirty="0" smtClean="0">
                <a:solidFill>
                  <a:srgbClr val="C02208"/>
                </a:solidFill>
              </a:rPr>
              <a:t>zamilovat se do Ruska </a:t>
            </a:r>
            <a:r>
              <a:rPr lang="cs-CZ" sz="1600" baseline="0" dirty="0" smtClean="0">
                <a:solidFill>
                  <a:srgbClr val="C02208"/>
                </a:solidFill>
                <a:sym typeface="Wingdings" pitchFamily="2" charset="2"/>
              </a:rPr>
              <a:t>   </a:t>
            </a:r>
            <a:endParaRPr lang="ru-RU" sz="1600" baseline="0" dirty="0" smtClean="0">
              <a:solidFill>
                <a:srgbClr val="C02208"/>
              </a:solidFill>
            </a:endParaRPr>
          </a:p>
          <a:p>
            <a:pPr>
              <a:buFontTx/>
              <a:buChar char="-"/>
            </a:pPr>
            <a:r>
              <a:rPr lang="ru-RU" sz="1600" baseline="0" dirty="0" smtClean="0">
                <a:solidFill>
                  <a:srgbClr val="C02208"/>
                </a:solidFill>
              </a:rPr>
              <a:t> </a:t>
            </a:r>
            <a:r>
              <a:rPr lang="cs-CZ" sz="1600" baseline="0" dirty="0" smtClean="0">
                <a:solidFill>
                  <a:srgbClr val="C02208"/>
                </a:solidFill>
              </a:rPr>
              <a:t>uvidět rodnou</a:t>
            </a:r>
            <a:r>
              <a:rPr lang="cs-CZ" sz="1600" dirty="0" smtClean="0">
                <a:solidFill>
                  <a:srgbClr val="C02208"/>
                </a:solidFill>
              </a:rPr>
              <a:t> zemi Petra Velikého, Kateřiny Veliké, </a:t>
            </a:r>
            <a:r>
              <a:rPr lang="cs-CZ" sz="1600" dirty="0" err="1" smtClean="0">
                <a:solidFill>
                  <a:srgbClr val="C02208"/>
                </a:solidFill>
              </a:rPr>
              <a:t>P.Čajkovského</a:t>
            </a:r>
            <a:r>
              <a:rPr lang="cs-CZ" sz="1600" dirty="0" smtClean="0">
                <a:solidFill>
                  <a:srgbClr val="C02208"/>
                </a:solidFill>
              </a:rPr>
              <a:t>, </a:t>
            </a:r>
            <a:r>
              <a:rPr lang="cs-CZ" sz="1600" baseline="0" dirty="0" err="1" smtClean="0">
                <a:solidFill>
                  <a:srgbClr val="C02208"/>
                </a:solidFill>
              </a:rPr>
              <a:t>B.Pasternaka</a:t>
            </a:r>
            <a:r>
              <a:rPr lang="ru-RU" sz="1600" baseline="0" dirty="0" smtClean="0">
                <a:solidFill>
                  <a:srgbClr val="C02208"/>
                </a:solidFill>
              </a:rPr>
              <a:t>, </a:t>
            </a:r>
            <a:r>
              <a:rPr lang="cs-CZ" sz="1600" baseline="0" dirty="0" err="1" smtClean="0">
                <a:solidFill>
                  <a:srgbClr val="C02208"/>
                </a:solidFill>
              </a:rPr>
              <a:t>A</a:t>
            </a:r>
            <a:r>
              <a:rPr lang="cs-CZ" sz="1600" baseline="0" dirty="0" smtClean="0">
                <a:solidFill>
                  <a:srgbClr val="C02208"/>
                </a:solidFill>
              </a:rPr>
              <a:t>.</a:t>
            </a:r>
            <a:r>
              <a:rPr lang="cs-CZ" sz="1600" baseline="0" dirty="0" err="1" smtClean="0">
                <a:solidFill>
                  <a:srgbClr val="C02208"/>
                </a:solidFill>
              </a:rPr>
              <a:t>Puškina</a:t>
            </a:r>
            <a:r>
              <a:rPr lang="ru-RU" sz="1600" baseline="0" dirty="0" smtClean="0">
                <a:solidFill>
                  <a:srgbClr val="C02208"/>
                </a:solidFill>
              </a:rPr>
              <a:t>, </a:t>
            </a:r>
            <a:r>
              <a:rPr lang="cs-CZ" sz="1600" baseline="0" dirty="0" err="1" smtClean="0">
                <a:solidFill>
                  <a:srgbClr val="C02208"/>
                </a:solidFill>
              </a:rPr>
              <a:t>L</a:t>
            </a:r>
            <a:r>
              <a:rPr lang="cs-CZ" sz="1600" baseline="0" dirty="0" smtClean="0">
                <a:solidFill>
                  <a:srgbClr val="C02208"/>
                </a:solidFill>
              </a:rPr>
              <a:t>.</a:t>
            </a:r>
            <a:r>
              <a:rPr lang="cs-CZ" sz="1600" baseline="0" dirty="0" err="1" smtClean="0">
                <a:solidFill>
                  <a:srgbClr val="C02208"/>
                </a:solidFill>
              </a:rPr>
              <a:t>Tolstého</a:t>
            </a:r>
            <a:r>
              <a:rPr lang="cs-CZ" sz="1600" baseline="0" dirty="0" smtClean="0">
                <a:solidFill>
                  <a:srgbClr val="C02208"/>
                </a:solidFill>
              </a:rPr>
              <a:t>,</a:t>
            </a:r>
            <a:r>
              <a:rPr lang="ru-RU" sz="1600" baseline="0" dirty="0" smtClean="0">
                <a:solidFill>
                  <a:srgbClr val="C02208"/>
                </a:solidFill>
              </a:rPr>
              <a:t> </a:t>
            </a:r>
            <a:r>
              <a:rPr lang="cs-CZ" sz="1600" baseline="0" dirty="0" err="1" smtClean="0">
                <a:solidFill>
                  <a:srgbClr val="C02208"/>
                </a:solidFill>
              </a:rPr>
              <a:t>F.Dostojevského</a:t>
            </a:r>
            <a:r>
              <a:rPr lang="cs-CZ" sz="1600" baseline="0" dirty="0" smtClean="0">
                <a:solidFill>
                  <a:srgbClr val="C02208"/>
                </a:solidFill>
              </a:rPr>
              <a:t>, </a:t>
            </a:r>
            <a:r>
              <a:rPr lang="cs-CZ" sz="1600" baseline="0" dirty="0" err="1" smtClean="0">
                <a:solidFill>
                  <a:srgbClr val="C02208"/>
                </a:solidFill>
              </a:rPr>
              <a:t>A</a:t>
            </a:r>
            <a:r>
              <a:rPr lang="cs-CZ" sz="1600" baseline="0" dirty="0" smtClean="0">
                <a:solidFill>
                  <a:srgbClr val="C02208"/>
                </a:solidFill>
              </a:rPr>
              <a:t>.Čechova,</a:t>
            </a:r>
            <a:r>
              <a:rPr lang="ru-RU" sz="1600" baseline="0" dirty="0" smtClean="0">
                <a:solidFill>
                  <a:srgbClr val="C02208"/>
                </a:solidFill>
              </a:rPr>
              <a:t> </a:t>
            </a:r>
            <a:r>
              <a:rPr lang="cs-CZ" sz="1600" baseline="0" dirty="0" err="1" smtClean="0">
                <a:solidFill>
                  <a:srgbClr val="C02208"/>
                </a:solidFill>
              </a:rPr>
              <a:t>Ju.Gagarina</a:t>
            </a:r>
            <a:r>
              <a:rPr lang="ru-RU" sz="1600" baseline="0" dirty="0" smtClean="0">
                <a:solidFill>
                  <a:srgbClr val="C02208"/>
                </a:solidFill>
              </a:rPr>
              <a:t>, </a:t>
            </a:r>
            <a:r>
              <a:rPr lang="cs-CZ" sz="1600" dirty="0" err="1" smtClean="0">
                <a:solidFill>
                  <a:srgbClr val="C02208"/>
                </a:solidFill>
              </a:rPr>
              <a:t>A</a:t>
            </a:r>
            <a:r>
              <a:rPr lang="cs-CZ" sz="1600" dirty="0" smtClean="0">
                <a:solidFill>
                  <a:srgbClr val="C02208"/>
                </a:solidFill>
              </a:rPr>
              <a:t>.</a:t>
            </a:r>
            <a:r>
              <a:rPr lang="cs-CZ" sz="1600" baseline="0" dirty="0" err="1" smtClean="0">
                <a:solidFill>
                  <a:srgbClr val="C02208"/>
                </a:solidFill>
              </a:rPr>
              <a:t>Tarkovského</a:t>
            </a:r>
            <a:r>
              <a:rPr lang="ru-RU" sz="1600" baseline="0" dirty="0" smtClean="0">
                <a:solidFill>
                  <a:srgbClr val="C02208"/>
                </a:solidFill>
              </a:rPr>
              <a:t>, </a:t>
            </a:r>
            <a:r>
              <a:rPr lang="cs-CZ" sz="1600" baseline="0" dirty="0" err="1" smtClean="0">
                <a:solidFill>
                  <a:srgbClr val="C02208"/>
                </a:solidFill>
              </a:rPr>
              <a:t>M</a:t>
            </a:r>
            <a:r>
              <a:rPr lang="cs-CZ" sz="1600" baseline="0" dirty="0" smtClean="0">
                <a:solidFill>
                  <a:srgbClr val="C02208"/>
                </a:solidFill>
              </a:rPr>
              <a:t>.</a:t>
            </a:r>
            <a:r>
              <a:rPr lang="cs-CZ" sz="1600" baseline="0" dirty="0" err="1" smtClean="0">
                <a:solidFill>
                  <a:srgbClr val="C02208"/>
                </a:solidFill>
              </a:rPr>
              <a:t>Cvetajevé</a:t>
            </a:r>
            <a:r>
              <a:rPr lang="ru-RU" sz="1600" baseline="0" dirty="0" smtClean="0">
                <a:solidFill>
                  <a:srgbClr val="C02208"/>
                </a:solidFill>
              </a:rPr>
              <a:t>, </a:t>
            </a:r>
            <a:r>
              <a:rPr lang="cs-CZ" sz="1600" baseline="0" dirty="0" err="1" smtClean="0">
                <a:solidFill>
                  <a:srgbClr val="C02208"/>
                </a:solidFill>
              </a:rPr>
              <a:t>A</a:t>
            </a:r>
            <a:r>
              <a:rPr lang="cs-CZ" sz="1600" baseline="0" dirty="0" smtClean="0">
                <a:solidFill>
                  <a:srgbClr val="C02208"/>
                </a:solidFill>
              </a:rPr>
              <a:t>.</a:t>
            </a:r>
            <a:r>
              <a:rPr lang="cs-CZ" sz="1600" baseline="0" dirty="0" err="1" smtClean="0">
                <a:solidFill>
                  <a:srgbClr val="C02208"/>
                </a:solidFill>
              </a:rPr>
              <a:t>Sacharova</a:t>
            </a:r>
            <a:r>
              <a:rPr lang="ru-RU" sz="1600" baseline="0" dirty="0" smtClean="0">
                <a:solidFill>
                  <a:srgbClr val="C02208"/>
                </a:solidFill>
              </a:rPr>
              <a:t>, </a:t>
            </a:r>
            <a:r>
              <a:rPr lang="cs-CZ" sz="1600" baseline="0" dirty="0" err="1" smtClean="0">
                <a:solidFill>
                  <a:srgbClr val="C02208"/>
                </a:solidFill>
              </a:rPr>
              <a:t>V</a:t>
            </a:r>
            <a:r>
              <a:rPr lang="cs-CZ" sz="1600" baseline="0" dirty="0" smtClean="0">
                <a:solidFill>
                  <a:srgbClr val="C02208"/>
                </a:solidFill>
              </a:rPr>
              <a:t>.</a:t>
            </a:r>
            <a:r>
              <a:rPr lang="cs-CZ" sz="1600" baseline="0" dirty="0" err="1" smtClean="0">
                <a:solidFill>
                  <a:srgbClr val="C02208"/>
                </a:solidFill>
              </a:rPr>
              <a:t>Charlamova</a:t>
            </a:r>
            <a:r>
              <a:rPr lang="ru-RU" sz="1600" baseline="0" dirty="0" smtClean="0">
                <a:solidFill>
                  <a:srgbClr val="C02208"/>
                </a:solidFill>
              </a:rPr>
              <a:t>…. </a:t>
            </a:r>
            <a:r>
              <a:rPr lang="cs-CZ" sz="1600" baseline="0" dirty="0" smtClean="0">
                <a:solidFill>
                  <a:srgbClr val="C02208"/>
                </a:solidFill>
              </a:rPr>
              <a:t>Skupiny </a:t>
            </a:r>
            <a:r>
              <a:rPr lang="ru-RU" sz="1600" baseline="0" dirty="0" smtClean="0">
                <a:solidFill>
                  <a:srgbClr val="C02208"/>
                </a:solidFill>
              </a:rPr>
              <a:t>«</a:t>
            </a:r>
            <a:r>
              <a:rPr lang="cs-CZ" sz="1600" baseline="0" dirty="0" smtClean="0">
                <a:solidFill>
                  <a:srgbClr val="C02208"/>
                </a:solidFill>
              </a:rPr>
              <a:t>T.A.T.U.</a:t>
            </a:r>
            <a:r>
              <a:rPr lang="ru-RU" sz="1600" baseline="0" dirty="0" smtClean="0">
                <a:solidFill>
                  <a:srgbClr val="C02208"/>
                </a:solidFill>
              </a:rPr>
              <a:t>» </a:t>
            </a:r>
            <a:r>
              <a:rPr lang="cs-CZ" sz="1600" baseline="0" dirty="0" smtClean="0">
                <a:solidFill>
                  <a:srgbClr val="C02208"/>
                </a:solidFill>
              </a:rPr>
              <a:t>a malého</a:t>
            </a:r>
            <a:r>
              <a:rPr lang="cs-CZ" sz="1600" dirty="0" smtClean="0">
                <a:solidFill>
                  <a:srgbClr val="C02208"/>
                </a:solidFill>
              </a:rPr>
              <a:t> </a:t>
            </a:r>
            <a:r>
              <a:rPr lang="cs-CZ" sz="1600" dirty="0" err="1" smtClean="0">
                <a:solidFill>
                  <a:srgbClr val="C02208"/>
                </a:solidFill>
              </a:rPr>
              <a:t>Kolji</a:t>
            </a:r>
            <a:r>
              <a:rPr lang="cs-CZ" sz="1600" dirty="0" smtClean="0">
                <a:solidFill>
                  <a:srgbClr val="C02208"/>
                </a:solidFill>
              </a:rPr>
              <a:t> Svěráka</a:t>
            </a:r>
            <a:r>
              <a:rPr lang="ru-RU" sz="1600" baseline="0" dirty="0" smtClean="0">
                <a:solidFill>
                  <a:srgbClr val="C02208"/>
                </a:solidFill>
              </a:rPr>
              <a:t>…</a:t>
            </a:r>
            <a:endParaRPr lang="cs-CZ" sz="1600" baseline="0" dirty="0" smtClean="0">
              <a:solidFill>
                <a:srgbClr val="C02208"/>
              </a:solidFill>
            </a:endParaRPr>
          </a:p>
          <a:p>
            <a:endParaRPr lang="ru-RU" baseline="0" dirty="0" smtClean="0">
              <a:solidFill>
                <a:srgbClr val="C02208"/>
              </a:solidFill>
            </a:endParaRPr>
          </a:p>
          <a:p>
            <a:pPr>
              <a:buFontTx/>
              <a:buNone/>
            </a:pPr>
            <a:endParaRPr lang="ru-RU" baseline="0" dirty="0" smtClean="0"/>
          </a:p>
          <a:p>
            <a:endParaRPr lang="ru-RU" baseline="0" dirty="0" smtClean="0"/>
          </a:p>
          <a:p>
            <a:endParaRPr lang="cs-CZ" dirty="0"/>
          </a:p>
        </p:txBody>
      </p:sp>
      <p:pic>
        <p:nvPicPr>
          <p:cNvPr id="10242" name="Picture 2" descr="Фото :: Юрий Гагарин (Yuriy Gagarin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4365104"/>
            <a:ext cx="2051720" cy="2385392"/>
          </a:xfrm>
          <a:prstGeom prst="rect">
            <a:avLst/>
          </a:prstGeom>
          <a:noFill/>
        </p:spPr>
      </p:pic>
      <p:pic>
        <p:nvPicPr>
          <p:cNvPr id="10244" name="Picture 4" descr="Скачать бесплатно Охота на Льва. Лев Толстой (2011) SATRi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2996952"/>
            <a:ext cx="1412156" cy="1794104"/>
          </a:xfrm>
          <a:prstGeom prst="rect">
            <a:avLst/>
          </a:prstGeom>
          <a:noFill/>
        </p:spPr>
      </p:pic>
      <p:pic>
        <p:nvPicPr>
          <p:cNvPr id="10246" name="Picture 6" descr="Как не стать Ионычем - Элементарно, Ватсон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116632"/>
            <a:ext cx="1052116" cy="1677647"/>
          </a:xfrm>
          <a:prstGeom prst="rect">
            <a:avLst/>
          </a:prstGeom>
          <a:noFill/>
        </p:spPr>
      </p:pic>
      <p:pic>
        <p:nvPicPr>
          <p:cNvPr id="10248" name="Picture 8" descr="&quot;Легенда номер 17&quot;: история о любви и героизме, близкая кажд…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997794"/>
            <a:ext cx="3384376" cy="1860206"/>
          </a:xfrm>
          <a:prstGeom prst="rect">
            <a:avLst/>
          </a:prstGeom>
          <a:noFill/>
        </p:spPr>
      </p:pic>
      <p:pic>
        <p:nvPicPr>
          <p:cNvPr id="10250" name="Picture 10" descr="На пробных выборах в Москве победил Петр Первый, выдвинутый &quot;партией&quot; &quot;Всея Руси&quot; // GAZETA.SOVSPORT.RU Комсомольская правда в М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2780928"/>
            <a:ext cx="2479915" cy="1405285"/>
          </a:xfrm>
          <a:prstGeom prst="rect">
            <a:avLst/>
          </a:prstGeom>
          <a:noFill/>
        </p:spPr>
      </p:pic>
      <p:pic>
        <p:nvPicPr>
          <p:cNvPr id="10252" name="Picture 12" descr="Узнали кто это? &quot; KorZiK.NeT - Портал для русских!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79712" y="2780928"/>
            <a:ext cx="1340148" cy="2022866"/>
          </a:xfrm>
          <a:prstGeom prst="rect">
            <a:avLst/>
          </a:prstGeom>
          <a:noFill/>
        </p:spPr>
      </p:pic>
      <p:pic>
        <p:nvPicPr>
          <p:cNvPr id="10254" name="Picture 14" descr="Баку: Кино Клуб / Кино Клуб / Международное сообщество бакинцев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79912" y="2924944"/>
            <a:ext cx="1944216" cy="1296144"/>
          </a:xfrm>
          <a:prstGeom prst="rect">
            <a:avLst/>
          </a:prstGeom>
          <a:noFill/>
        </p:spPr>
      </p:pic>
      <p:pic>
        <p:nvPicPr>
          <p:cNvPr id="10262" name="Picture 22" descr="Экономисты милостью Божьей: Григорий Потёмкин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39952" y="4509120"/>
            <a:ext cx="2299570" cy="223224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7016" y="-5417"/>
            <a:ext cx="885698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Tx/>
              <a:buNone/>
            </a:pPr>
            <a:r>
              <a:rPr lang="cs-CZ" sz="3200" cap="all" dirty="0" smtClean="0">
                <a:solidFill>
                  <a:srgbClr val="3333FF"/>
                </a:solidFill>
              </a:rPr>
              <a:t>Ještě váháte</a:t>
            </a:r>
            <a:r>
              <a:rPr lang="ru-RU" sz="3200" cap="all" dirty="0" smtClean="0">
                <a:solidFill>
                  <a:srgbClr val="3333FF"/>
                </a:solidFill>
              </a:rPr>
              <a:t>?</a:t>
            </a:r>
            <a:endParaRPr lang="ru-RU" sz="32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FontTx/>
              <a:buNone/>
            </a:pPr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Vzpomeňte na ruskou zmrzlinu, </a:t>
            </a:r>
            <a:r>
              <a:rPr lang="cs-CZ" sz="2000" dirty="0" err="1" smtClean="0">
                <a:solidFill>
                  <a:schemeClr val="accent1">
                    <a:lumMod val="50000"/>
                  </a:schemeClr>
                </a:solidFill>
              </a:rPr>
              <a:t>Žigulika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ruskou čokoládu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sz="2000" dirty="0" err="1" smtClean="0">
                <a:solidFill>
                  <a:schemeClr val="accent1">
                    <a:lumMod val="50000"/>
                  </a:schemeClr>
                </a:solidFill>
              </a:rPr>
              <a:t>Bolšoj</a:t>
            </a:r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 teatr,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bohatýra Ilju </a:t>
            </a:r>
            <a:r>
              <a:rPr lang="cs-CZ" sz="2000" dirty="0" err="1" smtClean="0">
                <a:solidFill>
                  <a:schemeClr val="accent1">
                    <a:lumMod val="50000"/>
                  </a:schemeClr>
                </a:solidFill>
              </a:rPr>
              <a:t>Muromce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…</a:t>
            </a:r>
          </a:p>
          <a:p>
            <a:pPr>
              <a:buFontTx/>
              <a:buNone/>
            </a:pPr>
            <a:endParaRPr lang="ru-RU" dirty="0" smtClean="0">
              <a:solidFill>
                <a:srgbClr val="C02208"/>
              </a:solidFill>
            </a:endParaRPr>
          </a:p>
          <a:p>
            <a:pPr algn="r">
              <a:buFontTx/>
              <a:buNone/>
            </a:pPr>
            <a:endParaRPr lang="cs-CZ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>
              <a:buFontTx/>
              <a:buNone/>
            </a:pPr>
            <a:endParaRPr lang="cs-CZ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>
              <a:buFontTx/>
              <a:buNone/>
            </a:pPr>
            <a:endParaRPr lang="cs-CZ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>
              <a:buFontTx/>
              <a:buNone/>
            </a:pPr>
            <a:endParaRPr lang="cs-CZ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>
              <a:buFontTx/>
              <a:buNone/>
            </a:pPr>
            <a:endParaRPr lang="cs-CZ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>
              <a:buFontTx/>
              <a:buNone/>
            </a:pPr>
            <a:endParaRPr lang="cs-CZ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>
              <a:buFontTx/>
              <a:buNone/>
            </a:pPr>
            <a:endParaRPr lang="cs-CZ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>
              <a:buFontTx/>
              <a:buNone/>
            </a:pPr>
            <a:endParaRPr lang="cs-CZ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>
              <a:buFontTx/>
              <a:buNone/>
            </a:pPr>
            <a:endParaRPr lang="cs-CZ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>
              <a:buFontTx/>
              <a:buNone/>
            </a:pPr>
            <a:endParaRPr lang="cs-CZ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>
              <a:buFontTx/>
              <a:buNone/>
            </a:pPr>
            <a:endParaRPr lang="cs-CZ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>
              <a:buFontTx/>
              <a:buNone/>
            </a:pPr>
            <a:endParaRPr lang="cs-CZ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>
              <a:buFontTx/>
              <a:buNone/>
            </a:pPr>
            <a:endParaRPr lang="cs-CZ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>
              <a:buFontTx/>
              <a:buNone/>
            </a:pPr>
            <a:endParaRPr lang="cs-CZ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>
              <a:buFontTx/>
              <a:buNone/>
            </a:pPr>
            <a:endParaRPr lang="cs-CZ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>
              <a:buFontTx/>
              <a:buNone/>
            </a:pPr>
            <a:endParaRPr lang="ru-RU" sz="2000" dirty="0" smtClean="0">
              <a:solidFill>
                <a:srgbClr val="3333FF"/>
              </a:solidFill>
            </a:endParaRPr>
          </a:p>
          <a:p>
            <a:pPr algn="r">
              <a:buFontTx/>
              <a:buNone/>
            </a:pPr>
            <a:r>
              <a:rPr lang="cs-CZ" sz="2000" dirty="0" smtClean="0">
                <a:solidFill>
                  <a:srgbClr val="3333FF"/>
                </a:solidFill>
              </a:rPr>
              <a:t>Naučit se rusky a podívat se na Jen počkej, zajíci!.. </a:t>
            </a:r>
            <a:br>
              <a:rPr lang="cs-CZ" sz="2000" dirty="0" smtClean="0">
                <a:solidFill>
                  <a:srgbClr val="3333FF"/>
                </a:solidFill>
              </a:rPr>
            </a:br>
            <a:r>
              <a:rPr lang="cs-CZ" sz="2000" dirty="0" smtClean="0">
                <a:solidFill>
                  <a:srgbClr val="3333FF"/>
                </a:solidFill>
              </a:rPr>
              <a:t>a… </a:t>
            </a:r>
            <a:r>
              <a:rPr lang="cs-CZ" sz="2000" dirty="0" err="1" smtClean="0">
                <a:solidFill>
                  <a:srgbClr val="3333FF"/>
                </a:solidFill>
              </a:rPr>
              <a:t>Mrazíka</a:t>
            </a:r>
            <a:r>
              <a:rPr lang="ru-RU" sz="2000" dirty="0" smtClean="0">
                <a:solidFill>
                  <a:srgbClr val="3333FF"/>
                </a:solidFill>
              </a:rPr>
              <a:t>… </a:t>
            </a:r>
          </a:p>
        </p:txBody>
      </p:sp>
      <p:pic>
        <p:nvPicPr>
          <p:cNvPr id="1026" name="Picture 2" descr="Легендарный ансамбль Моисеева в Челябинск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492896"/>
            <a:ext cx="2187243" cy="1810133"/>
          </a:xfrm>
          <a:prstGeom prst="rect">
            <a:avLst/>
          </a:prstGeom>
          <a:noFill/>
        </p:spPr>
      </p:pic>
      <p:pic>
        <p:nvPicPr>
          <p:cNvPr id="1028" name="Picture 4" descr="Большой театр в Москве ПУТЕШЕСТВУЙТЕ ПОДОЛЬШЕ И ПОДАЛЬШЕ!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628800"/>
            <a:ext cx="2192643" cy="1728192"/>
          </a:xfrm>
          <a:prstGeom prst="rect">
            <a:avLst/>
          </a:prstGeom>
          <a:noFill/>
        </p:spPr>
      </p:pic>
      <p:pic>
        <p:nvPicPr>
          <p:cNvPr id="1030" name="Picture 6" descr="День в истории - Сообщество Грани.LV - Страница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653136"/>
            <a:ext cx="2448272" cy="1836204"/>
          </a:xfrm>
          <a:prstGeom prst="rect">
            <a:avLst/>
          </a:prstGeom>
          <a:noFill/>
        </p:spPr>
      </p:pic>
      <p:pic>
        <p:nvPicPr>
          <p:cNvPr id="1034" name="Picture 10" descr="Форум MAZDA CLUB Омск &quot; Аленка, с днем варенья!!!, Па-здрав-ля-ем!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1628800"/>
            <a:ext cx="980108" cy="1944659"/>
          </a:xfrm>
          <a:prstGeom prst="rect">
            <a:avLst/>
          </a:prstGeom>
          <a:noFill/>
        </p:spPr>
      </p:pic>
      <p:pic>
        <p:nvPicPr>
          <p:cNvPr id="1038" name="Picture 14" descr="nakup.itesco.cz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4365104"/>
            <a:ext cx="2188096" cy="1500980"/>
          </a:xfrm>
          <a:prstGeom prst="rect">
            <a:avLst/>
          </a:prstGeom>
          <a:noFill/>
        </p:spPr>
      </p:pic>
      <p:pic>
        <p:nvPicPr>
          <p:cNvPr id="1040" name="Picture 16" descr="Картинная галерея на Демоскопе Weekly - архив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1628800"/>
            <a:ext cx="1458970" cy="2448272"/>
          </a:xfrm>
          <a:prstGeom prst="rect">
            <a:avLst/>
          </a:prstGeom>
          <a:noFill/>
        </p:spPr>
      </p:pic>
      <p:pic>
        <p:nvPicPr>
          <p:cNvPr id="1042" name="Picture 18" descr="Мультфильм &quot;Ну, погоди!&quot; перевели на крымскотатарский - информационный сайт газеты &quot;Кафа&quot; - свежие новости Феодосии, Крым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6136" y="3717032"/>
            <a:ext cx="2880320" cy="2160240"/>
          </a:xfrm>
          <a:prstGeom prst="rect">
            <a:avLst/>
          </a:prstGeom>
          <a:noFill/>
        </p:spPr>
      </p:pic>
      <p:pic>
        <p:nvPicPr>
          <p:cNvPr id="9220" name="Picture 4" descr="http://data.bux.cz/book/014/856/0148562/large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7504" y="188640"/>
            <a:ext cx="1440160" cy="201549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3000"/>
            <a:duotone>
              <a:schemeClr val="bg1">
                <a:shade val="90000"/>
                <a:satMod val="150000"/>
              </a:schemeClr>
              <a:schemeClr val="bg1">
                <a:tint val="88000"/>
                <a:satMod val="150000"/>
              </a:schemeClr>
            </a:duotone>
            <a:lum/>
          </a:blip>
          <a:srcRect/>
          <a:tile tx="0" ty="0" sx="65000" sy="6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209006" y="836712"/>
            <a:ext cx="4940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4000" dirty="0" smtClean="0">
                <a:solidFill>
                  <a:srgbClr val="3333FF"/>
                </a:solidFill>
              </a:rPr>
              <a:t>STUDIUM V RUSKU</a:t>
            </a:r>
            <a:endParaRPr lang="ru-RU" sz="4000" baseline="0" dirty="0" smtClean="0">
              <a:solidFill>
                <a:srgbClr val="3333FF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539552" y="2348880"/>
            <a:ext cx="80648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cs-CZ" dirty="0" smtClean="0">
                <a:solidFill>
                  <a:srgbClr val="3333FF"/>
                </a:solidFill>
              </a:rPr>
              <a:t>KVALITNÍ</a:t>
            </a:r>
            <a:endParaRPr lang="ru-RU" dirty="0" smtClean="0">
              <a:solidFill>
                <a:srgbClr val="3333FF"/>
              </a:solidFill>
            </a:endParaRPr>
          </a:p>
          <a:p>
            <a:pPr algn="ctr"/>
            <a:endParaRPr lang="ru-RU" dirty="0" smtClean="0">
              <a:solidFill>
                <a:srgbClr val="3333FF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cs-CZ" dirty="0" smtClean="0">
                <a:solidFill>
                  <a:srgbClr val="3333FF"/>
                </a:solidFill>
              </a:rPr>
              <a:t>BEZPLATNÉ</a:t>
            </a:r>
            <a:endParaRPr lang="ru-RU" dirty="0" smtClean="0">
              <a:solidFill>
                <a:srgbClr val="3333FF"/>
              </a:solidFill>
            </a:endParaRPr>
          </a:p>
          <a:p>
            <a:pPr algn="ctr"/>
            <a:endParaRPr lang="ru-RU" dirty="0" smtClean="0">
              <a:solidFill>
                <a:srgbClr val="3333FF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cs-CZ" dirty="0" smtClean="0">
                <a:solidFill>
                  <a:srgbClr val="3333FF"/>
                </a:solidFill>
              </a:rPr>
              <a:t>UZNÁVÁ SE V ČESKÉ REPUBLICE (NOSTRIFIKACE)</a:t>
            </a:r>
            <a:endParaRPr lang="ru-RU" baseline="0" dirty="0" smtClean="0">
              <a:solidFill>
                <a:srgbClr val="3333FF"/>
              </a:solidFill>
            </a:endParaRPr>
          </a:p>
          <a:p>
            <a:endParaRPr lang="cs-CZ" dirty="0"/>
          </a:p>
        </p:txBody>
      </p:sp>
      <p:pic>
        <p:nvPicPr>
          <p:cNvPr id="8194" name="Picture 2" descr="Печати и штампы в Ставрополе. Изготовление печатей и штампов в Ставрополе.Изготовление печатей. Медиавывески, Бегущие строки, М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509120"/>
            <a:ext cx="1988219" cy="198523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305800" cy="79435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JAKÉ DOKLADY POTŘEBUJETE</a:t>
            </a:r>
            <a:r>
              <a:rPr lang="ru-RU" dirty="0" smtClean="0"/>
              <a:t>?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115616" y="1628800"/>
            <a:ext cx="74168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Dotazník a barevnou fotografii</a:t>
            </a:r>
            <a:endParaRPr lang="ru-RU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Motivační dopis</a:t>
            </a:r>
            <a:endParaRPr lang="ru-RU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Doklad o ukončeném vzdělání</a:t>
            </a:r>
            <a:endParaRPr lang="ru-RU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Výpis známek a hodin ze současného studia</a:t>
            </a:r>
            <a:endParaRPr lang="ru-RU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Seznam publikací</a:t>
            </a:r>
            <a:endParaRPr lang="ru-RU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Lékařské potvrzení</a:t>
            </a:r>
            <a:endParaRPr lang="ru-RU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Test HIV</a:t>
            </a:r>
            <a:endParaRPr lang="ru-RU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Kopie cestovního pasu</a:t>
            </a:r>
            <a:endParaRPr lang="ru-RU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Diplomy, osvědčení, certifikáty atd. vítězů a účastníků mezinárodních a národních soutěží a olympiád</a:t>
            </a:r>
            <a:endParaRPr lang="ru-RU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/>
            <a:endParaRPr lang="ru-RU" dirty="0" smtClean="0"/>
          </a:p>
        </p:txBody>
      </p:sp>
      <p:pic>
        <p:nvPicPr>
          <p:cNvPr id="4" name="Picture 8" descr="Что такое ISIC?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5418137"/>
            <a:ext cx="3960812" cy="1439863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267744" y="4725144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Všechny doklady musí být přeloženy do ruského jazyka</a:t>
            </a:r>
            <a:endParaRPr lang="cs-CZ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5" grpId="0" build="allAtOnce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0"/>
            <a:duotone>
              <a:schemeClr val="bg1">
                <a:shade val="90000"/>
                <a:satMod val="150000"/>
              </a:schemeClr>
              <a:schemeClr val="bg1">
                <a:tint val="88000"/>
                <a:satMod val="150000"/>
              </a:schemeClr>
            </a:duotone>
            <a:lum/>
          </a:blip>
          <a:srcRect/>
          <a:tile tx="0" ty="0" sx="65000" sy="6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rs.gov.ru/sites/default/files/styles/banner_join_150x100/public/russia_0.png?itok=wAkuPdK5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052736"/>
            <a:ext cx="3786664" cy="2447934"/>
          </a:xfrm>
          <a:prstGeom prst="rect">
            <a:avLst/>
          </a:prstGeom>
          <a:noFill/>
        </p:spPr>
      </p:pic>
      <p:sp>
        <p:nvSpPr>
          <p:cNvPr id="18" name="Nadpis 17"/>
          <p:cNvSpPr>
            <a:spLocks noGrp="1"/>
          </p:cNvSpPr>
          <p:nvPr>
            <p:ph type="title"/>
          </p:nvPr>
        </p:nvSpPr>
        <p:spPr>
          <a:xfrm>
            <a:off x="3707904" y="1052736"/>
            <a:ext cx="5205264" cy="782960"/>
          </a:xfrm>
        </p:spPr>
        <p:txBody>
          <a:bodyPr/>
          <a:lstStyle/>
          <a:p>
            <a:pPr algn="r"/>
            <a:r>
              <a:rPr lang="cs-CZ" dirty="0" smtClean="0">
                <a:solidFill>
                  <a:srgbClr val="0070C0"/>
                </a:solidFill>
              </a:rPr>
              <a:t>NAVŠTIVTE RUSKO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19" name="Zástupný symbol pro obsah 18"/>
          <p:cNvSpPr>
            <a:spLocks noGrp="1"/>
          </p:cNvSpPr>
          <p:nvPr>
            <p:ph sz="half" idx="1"/>
          </p:nvPr>
        </p:nvSpPr>
        <p:spPr>
          <a:xfrm>
            <a:off x="107504" y="3429000"/>
            <a:ext cx="6192688" cy="864096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cs-CZ" sz="4800" dirty="0" smtClean="0">
                <a:solidFill>
                  <a:srgbClr val="0070C0"/>
                </a:solidFill>
                <a:latin typeface="+mj-lt"/>
              </a:rPr>
              <a:t>ZÍSKEJTE VZDĚLÁNÍ</a:t>
            </a:r>
            <a:endParaRPr lang="ru-RU" sz="4800" dirty="0" smtClean="0">
              <a:solidFill>
                <a:srgbClr val="0070C0"/>
              </a:solidFill>
              <a:latin typeface="+mj-lt"/>
            </a:endParaRPr>
          </a:p>
          <a:p>
            <a:pPr>
              <a:lnSpc>
                <a:spcPct val="150000"/>
              </a:lnSpc>
              <a:buNone/>
            </a:pPr>
            <a:r>
              <a:rPr lang="cs-CZ" sz="4800" dirty="0" smtClean="0">
                <a:solidFill>
                  <a:srgbClr val="0070C0"/>
                </a:solidFill>
                <a:latin typeface="+mj-lt"/>
              </a:rPr>
              <a:t>   v RUSKU</a:t>
            </a:r>
            <a:endParaRPr lang="cs-CZ" sz="48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3802" name="Picture 10" descr="http://rs.gov.ru/sites/default/files/styles/banner_join_150x100/public/%D0%BE%D0%B1%D1%80%D0%B0%D0%B7%D0%BE%D0%B2%D0%B0%D0%BD%D0%B8%D0%B5_0.png?itok=yHFL-tcJ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03082" y="2060848"/>
            <a:ext cx="2940918" cy="1960612"/>
          </a:xfrm>
          <a:prstGeom prst="rect">
            <a:avLst/>
          </a:prstGeom>
          <a:noFill/>
        </p:spPr>
      </p:pic>
      <p:pic>
        <p:nvPicPr>
          <p:cNvPr id="33804" name="Picture 12" descr="http://rs.gov.ru/sites/default/files/styles/banner_join_150x100/public/learnrus.png?itok=jGyjtMx8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5856" y="4618145"/>
            <a:ext cx="3359782" cy="223985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214282" y="4857760"/>
            <a:ext cx="83058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TERMÍNY PODÁNÍ PŘIHLÁŠKY </a:t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NA ŠKOLNÍ ROK 2018-19</a:t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en-US" b="1" dirty="0" smtClean="0"/>
              <a:t>DO </a:t>
            </a:r>
            <a:r>
              <a:rPr lang="cs-CZ" b="1" dirty="0" smtClean="0"/>
              <a:t>20.</a:t>
            </a:r>
            <a:r>
              <a:rPr lang="en-US" b="1" dirty="0" smtClean="0"/>
              <a:t> </a:t>
            </a:r>
            <a:r>
              <a:rPr lang="cs-CZ" b="1" dirty="0" smtClean="0"/>
              <a:t>PROSINCE 2017</a:t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endParaRPr lang="ru-RU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288032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BLIŽŠÍ INFORMACE, </a:t>
            </a:r>
            <a:br>
              <a:rPr lang="cs-CZ" b="1" dirty="0" smtClean="0"/>
            </a:br>
            <a:r>
              <a:rPr lang="cs-CZ" b="1" dirty="0" smtClean="0"/>
              <a:t>SEZNAM VYSOKÝCH ŠKOL,</a:t>
            </a:r>
            <a:br>
              <a:rPr lang="cs-CZ" b="1" dirty="0" smtClean="0"/>
            </a:br>
            <a:r>
              <a:rPr lang="cs-CZ" b="1" dirty="0" smtClean="0"/>
              <a:t>PROGRAMŮ A SPECIALIZACÍ</a:t>
            </a:r>
            <a:br>
              <a:rPr lang="cs-CZ" b="1" dirty="0" smtClean="0"/>
            </a:br>
            <a:r>
              <a:rPr lang="cs-CZ" b="1" dirty="0" smtClean="0"/>
              <a:t>najdete na </a:t>
            </a:r>
            <a:endParaRPr lang="ru-RU" b="1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55576" y="3789040"/>
            <a:ext cx="8003232" cy="1296144"/>
          </a:xfrm>
        </p:spPr>
        <p:txBody>
          <a:bodyPr/>
          <a:lstStyle/>
          <a:p>
            <a:pPr algn="ctr">
              <a:buNone/>
            </a:pPr>
            <a:r>
              <a:rPr lang="cs-CZ" sz="4800" b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WWW.</a:t>
            </a:r>
            <a:r>
              <a:rPr lang="cs-CZ" sz="4800" b="1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RUSSIA</a:t>
            </a:r>
            <a:r>
              <a:rPr lang="cs-CZ" sz="4800" b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-EDU.</a:t>
            </a:r>
            <a:r>
              <a:rPr lang="cs-CZ" sz="4800" b="1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RU</a:t>
            </a:r>
            <a:endParaRPr lang="cs-CZ" sz="4800" b="1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algn="ctr">
              <a:buNone/>
            </a:pPr>
            <a:r>
              <a:rPr lang="cs-CZ" sz="4800" b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nebo</a:t>
            </a:r>
          </a:p>
          <a:p>
            <a:pPr algn="ctr">
              <a:buNone/>
            </a:pPr>
            <a:r>
              <a:rPr lang="cs-CZ" sz="4800" b="1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RUSSIA.STUDY</a:t>
            </a:r>
            <a:endParaRPr lang="cs-CZ" sz="4800" b="1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algn="ctr">
              <a:buNone/>
            </a:pPr>
            <a:endParaRPr lang="cs-CZ" sz="4800" b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000"/>
                            </p:stCondLst>
                            <p:childTnLst>
                              <p:par>
                                <p:cTn id="34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UŽITEČNÉ ODKAZY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cs-CZ" dirty="0" smtClean="0"/>
              <a:t>Ministerstvo školství a vědy </a:t>
            </a:r>
            <a:r>
              <a:rPr lang="cs-CZ" dirty="0" err="1" smtClean="0"/>
              <a:t>RF</a:t>
            </a:r>
            <a:r>
              <a:rPr lang="cs-CZ" dirty="0" smtClean="0"/>
              <a:t> </a:t>
            </a:r>
            <a:r>
              <a:rPr lang="ru-RU" b="1" dirty="0" smtClean="0">
                <a:solidFill>
                  <a:srgbClr val="3333FF"/>
                </a:solidFill>
              </a:rPr>
              <a:t>http://минобрнауки.рф/</a:t>
            </a:r>
          </a:p>
          <a:p>
            <a:pPr algn="ctr">
              <a:buNone/>
            </a:pPr>
            <a:endParaRPr lang="ru-RU" b="1" dirty="0" smtClean="0">
              <a:solidFill>
                <a:srgbClr val="3333FF"/>
              </a:solidFill>
            </a:endParaRPr>
          </a:p>
          <a:p>
            <a:pPr algn="ctr"/>
            <a:r>
              <a:rPr lang="cs-CZ" dirty="0" err="1" smtClean="0"/>
              <a:t>Rossotrudničestvo</a:t>
            </a:r>
            <a:r>
              <a:rPr lang="cs-CZ" dirty="0" smtClean="0"/>
              <a:t> </a:t>
            </a:r>
            <a:r>
              <a:rPr lang="ru-RU" b="1" dirty="0" smtClean="0">
                <a:solidFill>
                  <a:srgbClr val="3333FF"/>
                </a:solidFill>
              </a:rPr>
              <a:t>http://rs.gov.ru/</a:t>
            </a:r>
          </a:p>
          <a:p>
            <a:pPr algn="ctr">
              <a:buNone/>
            </a:pPr>
            <a:endParaRPr lang="cs-CZ" dirty="0" smtClean="0">
              <a:solidFill>
                <a:srgbClr val="3333FF"/>
              </a:solidFill>
            </a:endParaRPr>
          </a:p>
          <a:p>
            <a:pPr algn="ctr"/>
            <a:r>
              <a:rPr lang="cs-CZ" dirty="0" err="1" smtClean="0"/>
              <a:t>Rosobrnadzor</a:t>
            </a:r>
            <a:r>
              <a:rPr lang="ru-RU" dirty="0" smtClean="0"/>
              <a:t> (</a:t>
            </a:r>
            <a:r>
              <a:rPr lang="cs-CZ" dirty="0" smtClean="0"/>
              <a:t>otázky uznání zahraničních dokladů </a:t>
            </a:r>
          </a:p>
          <a:p>
            <a:pPr algn="ctr">
              <a:buNone/>
            </a:pPr>
            <a:r>
              <a:rPr lang="cs-CZ" dirty="0" smtClean="0"/>
              <a:t>o vzdělání a /nebo kvalifikaci)</a:t>
            </a:r>
            <a:r>
              <a:rPr lang="ru-RU" dirty="0" smtClean="0"/>
              <a:t>: </a:t>
            </a:r>
            <a:endParaRPr lang="cs-CZ" dirty="0" smtClean="0"/>
          </a:p>
          <a:p>
            <a:pPr algn="ctr">
              <a:buNone/>
            </a:pPr>
            <a:r>
              <a:rPr lang="ru-RU" b="1" dirty="0" smtClean="0">
                <a:solidFill>
                  <a:srgbClr val="3333FF"/>
                </a:solidFill>
              </a:rPr>
              <a:t>http://obrnadzor.gov.ru/</a:t>
            </a:r>
            <a:endParaRPr lang="cs-CZ" b="1" dirty="0" smtClean="0">
              <a:solidFill>
                <a:srgbClr val="3333FF"/>
              </a:solidFill>
            </a:endParaRPr>
          </a:p>
          <a:p>
            <a:endParaRPr lang="cs-CZ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C:\Users\Veronika\Pictures\wtz-russia-2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74057" cy="544522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638324"/>
          </a:xfrm>
        </p:spPr>
        <p:txBody>
          <a:bodyPr/>
          <a:lstStyle/>
          <a:p>
            <a:pPr algn="ctr" eaLnBrk="1" hangingPunct="1"/>
            <a:r>
              <a:rPr lang="cs-CZ" sz="3600" b="1" dirty="0" smtClean="0"/>
              <a:t>Kontakty </a:t>
            </a:r>
            <a:endParaRPr lang="ru-RU" sz="3600" b="1" dirty="0" smtClean="0"/>
          </a:p>
        </p:txBody>
      </p:sp>
      <p:sp>
        <p:nvSpPr>
          <p:cNvPr id="20" name="Содержимое 19"/>
          <p:cNvSpPr>
            <a:spLocks noGrp="1"/>
          </p:cNvSpPr>
          <p:nvPr>
            <p:ph idx="1"/>
          </p:nvPr>
        </p:nvSpPr>
        <p:spPr>
          <a:xfrm>
            <a:off x="107504" y="1196975"/>
            <a:ext cx="8856984" cy="5544393"/>
          </a:xfrm>
        </p:spPr>
        <p:txBody>
          <a:bodyPr>
            <a:normAutofit fontScale="62500" lnSpcReduction="20000"/>
          </a:bodyPr>
          <a:lstStyle/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sz="1900" dirty="0" smtClean="0">
              <a:solidFill>
                <a:srgbClr val="0070C0"/>
              </a:solidFill>
            </a:endParaRPr>
          </a:p>
          <a:p>
            <a:pPr marL="274320" indent="-274320" algn="ctr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2900" b="1" dirty="0" smtClean="0">
                <a:solidFill>
                  <a:srgbClr val="0070C0"/>
                </a:solidFill>
              </a:rPr>
              <a:t>На </a:t>
            </a:r>
            <a:r>
              <a:rPr lang="ru-RU" sz="2900" b="1" dirty="0" err="1" smtClean="0">
                <a:solidFill>
                  <a:srgbClr val="0070C0"/>
                </a:solidFill>
              </a:rPr>
              <a:t>Заторце</a:t>
            </a:r>
            <a:r>
              <a:rPr lang="ru-RU" sz="2900" b="1" dirty="0" smtClean="0">
                <a:solidFill>
                  <a:srgbClr val="0070C0"/>
                </a:solidFill>
              </a:rPr>
              <a:t> 16, Прага-6, станция метро </a:t>
            </a:r>
            <a:r>
              <a:rPr lang="ru-RU" sz="2900" b="1" dirty="0" err="1" smtClean="0">
                <a:solidFill>
                  <a:srgbClr val="0070C0"/>
                </a:solidFill>
              </a:rPr>
              <a:t>Градчанска</a:t>
            </a:r>
            <a:r>
              <a:rPr lang="ru-RU" sz="2900" b="1" dirty="0" smtClean="0">
                <a:solidFill>
                  <a:srgbClr val="0070C0"/>
                </a:solidFill>
              </a:rPr>
              <a:t>  </a:t>
            </a:r>
          </a:p>
          <a:p>
            <a:pPr marL="274320" indent="-274320" algn="ctr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2900" b="1" dirty="0" err="1" smtClean="0">
                <a:solidFill>
                  <a:srgbClr val="0070C0"/>
                </a:solidFill>
              </a:rPr>
              <a:t>Na</a:t>
            </a:r>
            <a:r>
              <a:rPr lang="ru-RU" sz="2900" b="1" dirty="0" smtClean="0">
                <a:solidFill>
                  <a:srgbClr val="0070C0"/>
                </a:solidFill>
              </a:rPr>
              <a:t> </a:t>
            </a:r>
            <a:r>
              <a:rPr lang="ru-RU" sz="2900" b="1" dirty="0" err="1" smtClean="0">
                <a:solidFill>
                  <a:srgbClr val="0070C0"/>
                </a:solidFill>
              </a:rPr>
              <a:t>Zátorce</a:t>
            </a:r>
            <a:r>
              <a:rPr lang="ru-RU" sz="2900" b="1" dirty="0" smtClean="0">
                <a:solidFill>
                  <a:srgbClr val="0070C0"/>
                </a:solidFill>
              </a:rPr>
              <a:t> 16, Praha-6, </a:t>
            </a:r>
            <a:r>
              <a:rPr lang="en-US" sz="2900" b="1" dirty="0" smtClean="0">
                <a:solidFill>
                  <a:srgbClr val="0070C0"/>
                </a:solidFill>
              </a:rPr>
              <a:t>metro </a:t>
            </a:r>
            <a:r>
              <a:rPr lang="ru-RU" sz="2900" b="1" dirty="0" err="1" smtClean="0">
                <a:solidFill>
                  <a:srgbClr val="0070C0"/>
                </a:solidFill>
              </a:rPr>
              <a:t>Hradčanská</a:t>
            </a:r>
            <a:endParaRPr lang="en-US" sz="2900" b="1" dirty="0" smtClean="0">
              <a:solidFill>
                <a:srgbClr val="0070C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sz="1700" dirty="0" smtClean="0">
              <a:solidFill>
                <a:srgbClr val="0070C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n-US" sz="1700" dirty="0" smtClean="0">
              <a:solidFill>
                <a:srgbClr val="0070C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/>
            </a:r>
            <a:br>
              <a:rPr lang="ru-RU" sz="1900" dirty="0" smtClean="0"/>
            </a:br>
            <a:endParaRPr lang="en-US" sz="19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endParaRPr lang="en-US" sz="1900" b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endParaRPr lang="en-US" sz="1900" b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/>
            </a:r>
            <a:br>
              <a:rPr lang="ru-RU" sz="1900" dirty="0" smtClean="0"/>
            </a:br>
            <a:endParaRPr lang="en-US" sz="1900" dirty="0" smtClean="0"/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1900" dirty="0" smtClean="0"/>
              <a:t>	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/>
            </a:r>
            <a:br>
              <a:rPr lang="ru-RU" sz="1900" dirty="0" smtClean="0"/>
            </a:br>
            <a:endParaRPr lang="ru-RU" sz="1900" dirty="0" smtClean="0"/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b="1" dirty="0" smtClean="0">
                <a:solidFill>
                  <a:srgbClr val="FF0000"/>
                </a:solidFill>
              </a:rPr>
              <a:t>VERONIKA </a:t>
            </a:r>
            <a:r>
              <a:rPr lang="en-US" b="1" dirty="0" err="1" smtClean="0">
                <a:solidFill>
                  <a:srgbClr val="FF0000"/>
                </a:solidFill>
              </a:rPr>
              <a:t>NOVOSELOVA</a:t>
            </a:r>
            <a:endParaRPr lang="ru-RU" b="1" dirty="0" smtClean="0">
              <a:solidFill>
                <a:srgbClr val="FF0000"/>
              </a:solidFill>
            </a:endParaRP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endParaRPr lang="en-US" b="1" dirty="0" smtClean="0">
              <a:solidFill>
                <a:srgbClr val="0070C0"/>
              </a:solidFill>
            </a:endParaRP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b="1" dirty="0" smtClean="0">
                <a:solidFill>
                  <a:srgbClr val="0070C0"/>
                </a:solidFill>
              </a:rPr>
              <a:t> www.rsvk.cz</a:t>
            </a:r>
            <a:endParaRPr lang="cs-CZ" b="1" dirty="0" smtClean="0">
              <a:solidFill>
                <a:srgbClr val="0070C0"/>
              </a:solidFill>
            </a:endParaRP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cs-CZ" b="1" dirty="0" smtClean="0">
                <a:solidFill>
                  <a:srgbClr val="0070C0"/>
                </a:solidFill>
              </a:rPr>
              <a:t>kurzy ruského jazyka</a:t>
            </a:r>
            <a:r>
              <a:rPr lang="ru-RU" b="1" dirty="0" smtClean="0">
                <a:solidFill>
                  <a:srgbClr val="0070C0"/>
                </a:solidFill>
              </a:rPr>
              <a:t>: </a:t>
            </a:r>
            <a:r>
              <a:rPr lang="ru-RU" b="1" dirty="0" err="1" smtClean="0">
                <a:solidFill>
                  <a:srgbClr val="0070C0"/>
                </a:solidFill>
              </a:rPr>
              <a:t>www.rsvk.cz</a:t>
            </a:r>
            <a:r>
              <a:rPr lang="ru-RU" b="1" dirty="0" smtClean="0">
                <a:solidFill>
                  <a:srgbClr val="0070C0"/>
                </a:solidFill>
              </a:rPr>
              <a:t>/</a:t>
            </a:r>
            <a:r>
              <a:rPr lang="ru-RU" b="1" dirty="0" err="1" smtClean="0">
                <a:solidFill>
                  <a:srgbClr val="0070C0"/>
                </a:solidFill>
              </a:rPr>
              <a:t>kurzy</a:t>
            </a:r>
            <a:endParaRPr lang="ru-RU" b="1" dirty="0" smtClean="0">
              <a:solidFill>
                <a:srgbClr val="0070C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287016" y="2492896"/>
          <a:ext cx="8856984" cy="2880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1048"/>
                <a:gridCol w="3995936"/>
              </a:tblGrid>
              <a:tr h="384043">
                <a:tc>
                  <a:txBody>
                    <a:bodyPr/>
                    <a:lstStyle/>
                    <a:p>
                      <a:r>
                        <a:rPr lang="cs-CZ" sz="1800" dirty="0" smtClean="0">
                          <a:solidFill>
                            <a:srgbClr val="0070C0"/>
                          </a:solidFill>
                        </a:rPr>
                        <a:t>Informace</a:t>
                      </a:r>
                      <a:r>
                        <a:rPr lang="ru-RU" sz="1800" dirty="0" smtClean="0">
                          <a:solidFill>
                            <a:srgbClr val="0070C0"/>
                          </a:solidFill>
                        </a:rPr>
                        <a:t>: + 420 233 370 479</a:t>
                      </a:r>
                      <a:endParaRPr lang="cs-CZ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rgbClr val="0070C0"/>
                          </a:solidFill>
                        </a:rPr>
                        <a:t>info@rsvk.cz</a:t>
                      </a:r>
                      <a:endParaRPr lang="cs-CZ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4043">
                <a:tc>
                  <a:txBody>
                    <a:bodyPr/>
                    <a:lstStyle/>
                    <a:p>
                      <a:r>
                        <a:rPr lang="cs-CZ" sz="1800" b="1" dirty="0" smtClean="0">
                          <a:solidFill>
                            <a:srgbClr val="0070C0"/>
                          </a:solidFill>
                        </a:rPr>
                        <a:t>Sekretariát</a:t>
                      </a:r>
                      <a:r>
                        <a:rPr lang="ru-RU" sz="1800" b="1" dirty="0" smtClean="0">
                          <a:solidFill>
                            <a:srgbClr val="0070C0"/>
                          </a:solidFill>
                        </a:rPr>
                        <a:t>: + 420 233 376 471</a:t>
                      </a:r>
                      <a:endParaRPr lang="cs-CZ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rgbClr val="0070C0"/>
                          </a:solidFill>
                        </a:rPr>
                        <a:t>center@rsvk.cz</a:t>
                      </a:r>
                      <a:endParaRPr lang="cs-CZ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4043">
                <a:tc>
                  <a:txBody>
                    <a:bodyPr/>
                    <a:lstStyle/>
                    <a:p>
                      <a:r>
                        <a:rPr lang="cs-CZ" sz="1800" b="1" dirty="0" smtClean="0">
                          <a:solidFill>
                            <a:srgbClr val="0070C0"/>
                          </a:solidFill>
                        </a:rPr>
                        <a:t>Oddělení kultury</a:t>
                      </a:r>
                      <a:r>
                        <a:rPr lang="ru-RU" sz="1800" b="1" dirty="0" smtClean="0">
                          <a:solidFill>
                            <a:srgbClr val="0070C0"/>
                          </a:solidFill>
                        </a:rPr>
                        <a:t>: + 420 233 370 480</a:t>
                      </a:r>
                      <a:endParaRPr lang="cs-CZ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rgbClr val="0070C0"/>
                          </a:solidFill>
                        </a:rPr>
                        <a:t>kultura@rsvk.cz</a:t>
                      </a:r>
                      <a:endParaRPr lang="cs-CZ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4043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Oddělení vědy</a:t>
                      </a:r>
                      <a:r>
                        <a:rPr lang="cs-CZ" b="1" baseline="0" dirty="0" smtClean="0">
                          <a:solidFill>
                            <a:srgbClr val="FF0000"/>
                          </a:solidFill>
                        </a:rPr>
                        <a:t> a školství: +420 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721 357 092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nauka@rsvk.cz 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4043">
                <a:tc>
                  <a:txBody>
                    <a:bodyPr/>
                    <a:lstStyle/>
                    <a:p>
                      <a:r>
                        <a:rPr lang="cs-CZ" sz="1800" b="1" dirty="0" smtClean="0">
                          <a:solidFill>
                            <a:srgbClr val="0070C0"/>
                          </a:solidFill>
                        </a:rPr>
                        <a:t>Kurzy</a:t>
                      </a:r>
                      <a:r>
                        <a:rPr lang="cs-CZ" sz="1800" b="1" baseline="0" dirty="0" smtClean="0">
                          <a:solidFill>
                            <a:srgbClr val="0070C0"/>
                          </a:solidFill>
                        </a:rPr>
                        <a:t> ruského jazyka</a:t>
                      </a:r>
                      <a:r>
                        <a:rPr lang="ru-RU" sz="1800" b="1" dirty="0" smtClean="0">
                          <a:solidFill>
                            <a:srgbClr val="0070C0"/>
                          </a:solidFill>
                        </a:rPr>
                        <a:t>: + 420 233 370 478</a:t>
                      </a:r>
                      <a:endParaRPr lang="cs-CZ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rgbClr val="0070C0"/>
                          </a:solidFill>
                        </a:rPr>
                        <a:t>kurzy@rsvk.cz</a:t>
                      </a:r>
                      <a:endParaRPr lang="cs-CZ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601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 smtClean="0">
                        <a:solidFill>
                          <a:srgbClr val="0070C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 smtClean="0">
                          <a:solidFill>
                            <a:srgbClr val="0070C0"/>
                          </a:solidFill>
                        </a:rPr>
                        <a:t>Knihovna</a:t>
                      </a:r>
                      <a:r>
                        <a:rPr lang="ru-RU" sz="1800" b="1" dirty="0" smtClean="0">
                          <a:solidFill>
                            <a:srgbClr val="0070C0"/>
                          </a:solidFill>
                        </a:rPr>
                        <a:t>: + 420 233 370 477</a:t>
                      </a:r>
                      <a:endParaRPr lang="cs-CZ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 smtClean="0">
                        <a:solidFill>
                          <a:srgbClr val="0070C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err="1" smtClean="0">
                          <a:solidFill>
                            <a:srgbClr val="0070C0"/>
                          </a:solidFill>
                        </a:rPr>
                        <a:t>Fax</a:t>
                      </a:r>
                      <a:r>
                        <a:rPr lang="ru-RU" sz="1800" b="1" dirty="0" smtClean="0">
                          <a:solidFill>
                            <a:srgbClr val="0070C0"/>
                          </a:solidFill>
                        </a:rPr>
                        <a:t>: + 420 233 370 483</a:t>
                      </a:r>
                      <a:endParaRPr lang="cs-CZ" b="1" dirty="0" smtClean="0">
                        <a:solidFill>
                          <a:srgbClr val="0070C0"/>
                        </a:solidFill>
                      </a:endParaRPr>
                    </a:p>
                    <a:p>
                      <a:pPr algn="ctr"/>
                      <a:endParaRPr lang="cs-CZ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1000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1000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>
                <a:solidFill>
                  <a:srgbClr val="3333FF"/>
                </a:solidFill>
              </a:rPr>
              <a:t>DĚKUJEME ZA POZORNOST</a:t>
            </a:r>
            <a:endParaRPr lang="cs-CZ" sz="4000" b="1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79934"/>
          </a:xfrm>
        </p:spPr>
        <p:txBody>
          <a:bodyPr/>
          <a:lstStyle/>
          <a:p>
            <a:pPr algn="ctr"/>
            <a:r>
              <a:rPr lang="cs-CZ" dirty="0" smtClean="0"/>
              <a:t>9 časových pasem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cs-CZ" sz="28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cs-CZ" sz="3200" b="1" dirty="0" smtClean="0">
                <a:solidFill>
                  <a:schemeClr val="bg2">
                    <a:lumMod val="50000"/>
                  </a:schemeClr>
                </a:solidFill>
              </a:rPr>
              <a:t>Za základní se počítá čas moskevský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– </a:t>
            </a:r>
            <a:r>
              <a:rPr lang="cs-CZ" sz="3200" dirty="0" smtClean="0">
                <a:solidFill>
                  <a:schemeClr val="bg2">
                    <a:lumMod val="50000"/>
                  </a:schemeClr>
                </a:solidFill>
              </a:rPr>
              <a:t>podle Moskvy se hlásí příjezd a odjezd vlaků na všech nádražích ve všech městech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cs-CZ" sz="3200" dirty="0" smtClean="0">
                <a:solidFill>
                  <a:schemeClr val="bg2">
                    <a:lumMod val="50000"/>
                  </a:schemeClr>
                </a:solidFill>
              </a:rPr>
              <a:t>podle moskevského času moderátoři v TV sdělují program. Všechny regiony musí vypočítat časový rozdíl mezi moskevským a místním časem samostatně.  </a:t>
            </a:r>
          </a:p>
          <a:p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3648" y="704850"/>
            <a:ext cx="7283152" cy="635918"/>
          </a:xfrm>
        </p:spPr>
        <p:txBody>
          <a:bodyPr/>
          <a:lstStyle/>
          <a:p>
            <a:r>
              <a:rPr lang="cs-CZ" dirty="0" smtClean="0"/>
              <a:t>Co to je?</a:t>
            </a:r>
            <a:endParaRPr lang="cs-CZ" dirty="0"/>
          </a:p>
        </p:txBody>
      </p:sp>
      <p:pic>
        <p:nvPicPr>
          <p:cNvPr id="3074" name="Picture 2" descr="C:\Users\Veronika\Pictures\845a2867d9baa75ed47fa779d7f3f57b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3306" y="1340768"/>
            <a:ext cx="6861533" cy="551723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8870944" cy="5612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1571</TotalTime>
  <Words>1220</Words>
  <Application>Microsoft Office PowerPoint</Application>
  <PresentationFormat>Předvádění na obrazovce (4:3)</PresentationFormat>
  <Paragraphs>348</Paragraphs>
  <Slides>61</Slides>
  <Notes>5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2" baseType="lpstr">
      <vt:lpstr>Поток</vt:lpstr>
      <vt:lpstr>RUSKO</vt:lpstr>
      <vt:lpstr>Snímek 2</vt:lpstr>
      <vt:lpstr>  RUSKÁ FEDERACE </vt:lpstr>
      <vt:lpstr>Snímek 4</vt:lpstr>
      <vt:lpstr>Snímek 5</vt:lpstr>
      <vt:lpstr>Snímek 6</vt:lpstr>
      <vt:lpstr>9 časových pasem</vt:lpstr>
      <vt:lpstr>Co to je?</vt:lpstr>
      <vt:lpstr>Snímek 9</vt:lpstr>
      <vt:lpstr>PAMĚTIHODNOSTI – historické památky, přírodní – Krasnojarské sloupy …   </vt:lpstr>
      <vt:lpstr>Snímek 11</vt:lpstr>
      <vt:lpstr>LITERÁRNÍ MÍSTA– Konstantinovo, Jasnaja Poljana, Carskoje selo … </vt:lpstr>
      <vt:lpstr>  Města-hrdinové -  </vt:lpstr>
      <vt:lpstr>TAJUPLNÁ/ZÁHADNÁ/MYSTICKÁ MÍSTA – Tungusskij meteorit na Sibiři, Skala Parus v Gelendžiku, Ďjatlovův průsmyk na Uralu… </vt:lpstr>
      <vt:lpstr>Kosmický turizmus </vt:lpstr>
      <vt:lpstr>?</vt:lpstr>
      <vt:lpstr>  «Золотое кольцо России» „Zlatý okruh Moskvy“</vt:lpstr>
      <vt:lpstr>,</vt:lpstr>
      <vt:lpstr>Bajkal</vt:lpstr>
      <vt:lpstr>PAMÁTKY UNESCO – 26</vt:lpstr>
      <vt:lpstr>Snímek 21</vt:lpstr>
      <vt:lpstr>Великий Устюг Velikij Usťjug</vt:lpstr>
      <vt:lpstr>Snímek 23</vt:lpstr>
      <vt:lpstr>Snímek 24</vt:lpstr>
      <vt:lpstr>RUSKÉ STŘEDISKO  VĚDY A KULTURY V PRAZE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RUSKÁ FEDERACE</vt:lpstr>
      <vt:lpstr>MOSKVA</vt:lpstr>
      <vt:lpstr>  JAKÉ VYSOKÉ ŠKOLY  ZNÁTE  V RUSKU?</vt:lpstr>
      <vt:lpstr>Snímek 36</vt:lpstr>
      <vt:lpstr>Snímek 37</vt:lpstr>
      <vt:lpstr>  DIPLOMATICKÁ AKADEMIE MZV RF</vt:lpstr>
      <vt:lpstr>         MGIMO MZV RF Moskevská státní vysoká škola (univerzita) mezinárodních vztahů při Ministerstvu zahraničních věcí </vt:lpstr>
      <vt:lpstr>ÚROVNĚ STUDIA:</vt:lpstr>
      <vt:lpstr> A TAKÉ:</vt:lpstr>
      <vt:lpstr>Co k tomu potřebujete?</vt:lpstr>
      <vt:lpstr>    PROČ RUSKY? Ruský jazyk v Evropě</vt:lpstr>
      <vt:lpstr>Několik kroků k výuce ruského jazyka</vt:lpstr>
      <vt:lpstr>Snímek 45</vt:lpstr>
      <vt:lpstr>NEBO</vt:lpstr>
      <vt:lpstr>Snímek 47</vt:lpstr>
      <vt:lpstr>NEBO</vt:lpstr>
      <vt:lpstr>Snímek 49</vt:lpstr>
      <vt:lpstr>     LETNÍ JAZYKOVÁ ŠKOLA  V RUSKU </vt:lpstr>
      <vt:lpstr>Snímek 51</vt:lpstr>
      <vt:lpstr>Snímek 52</vt:lpstr>
      <vt:lpstr>Snímek 53</vt:lpstr>
      <vt:lpstr>Snímek 54</vt:lpstr>
      <vt:lpstr>JAKÉ DOKLADY POTŘEBUJETE?</vt:lpstr>
      <vt:lpstr>NAVŠTIVTE RUSKO</vt:lpstr>
      <vt:lpstr>        TERMÍNY PODÁNÍ PŘIHLÁŠKY   NA ŠKOLNÍ ROK 2018-19  DO 20. PROSINCE 2017  </vt:lpstr>
      <vt:lpstr>             BLIŽŠÍ INFORMACE,  SEZNAM VYSOKÝCH ŠKOL, PROGRAMŮ A SPECIALIZACÍ najdete na </vt:lpstr>
      <vt:lpstr>UŽITEČNÉ ODKAZY</vt:lpstr>
      <vt:lpstr>Kontakty </vt:lpstr>
      <vt:lpstr>DĚKUJEME ZA POZORNOST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РОССИЙСКИЙ ЦЕНТР  НАУКИ И КУЛЬТУРЫ В ПРАГЕ</dc:title>
  <dc:creator>User</dc:creator>
  <cp:lastModifiedBy>Veronika</cp:lastModifiedBy>
  <cp:revision>172</cp:revision>
  <dcterms:created xsi:type="dcterms:W3CDTF">2015-01-19T07:30:40Z</dcterms:created>
  <dcterms:modified xsi:type="dcterms:W3CDTF">2017-10-03T00:23:38Z</dcterms:modified>
</cp:coreProperties>
</file>